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7" autoAdjust="0"/>
    <p:restoredTop sz="85174"/>
  </p:normalViewPr>
  <p:slideViewPr>
    <p:cSldViewPr snapToGrid="0" snapToObjects="1">
      <p:cViewPr>
        <p:scale>
          <a:sx n="90" d="100"/>
          <a:sy n="90" d="100"/>
        </p:scale>
        <p:origin x="226" y="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862768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239623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03096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558312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424207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857733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672522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207688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99148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413281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86554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52968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889010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65475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19210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67515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64974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84111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6417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3803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33276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24593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36123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Sai Laxmi Priyanka Gannavarapu</a:t>
            </a:r>
          </a:p>
          <a:p>
            <a:r>
              <a:rPr lang="en-US" dirty="0">
                <a:solidFill>
                  <a:schemeClr val="bg2"/>
                </a:solidFill>
                <a:latin typeface="Abadi" panose="020B0604020104020204" pitchFamily="34" charset="0"/>
                <a:ea typeface="SF Pro" pitchFamily="2" charset="0"/>
                <a:cs typeface="SF Pro" pitchFamily="2" charset="0"/>
              </a:rPr>
              <a:t>January 08,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733" y="1306072"/>
            <a:ext cx="6767439" cy="5399528"/>
          </a:xfrm>
          <a:prstGeom prst="rect">
            <a:avLst/>
          </a:prstGeom>
        </p:spPr>
        <p:txBody>
          <a:bodyPr/>
          <a:lstStyle/>
          <a:p>
            <a:pPr marL="0" indent="0" algn="just">
              <a:buNone/>
            </a:pPr>
            <a:r>
              <a:rPr lang="en-US" sz="1300" b="1" kern="100" dirty="0">
                <a:effectLst/>
                <a:ea typeface="Aptos" panose="020B0004020202020204" pitchFamily="34" charset="0"/>
                <a:cs typeface="Times New Roman" panose="02020603050405020304" pitchFamily="18" charset="0"/>
              </a:rPr>
              <a:t>Key Phases:</a:t>
            </a:r>
            <a:endParaRPr lang="en-US" sz="1300" kern="100" dirty="0">
              <a:effectLst/>
              <a:ea typeface="Aptos" panose="020B0004020202020204" pitchFamily="34" charset="0"/>
              <a:cs typeface="Times New Roman" panose="02020603050405020304" pitchFamily="18" charset="0"/>
            </a:endParaRPr>
          </a:p>
          <a:p>
            <a:pPr marL="342900" marR="0" lvl="0" indent="-342900" algn="just">
              <a:lnSpc>
                <a:spcPct val="107000"/>
              </a:lnSpc>
              <a:spcAft>
                <a:spcPts val="800"/>
              </a:spcAft>
              <a:buFont typeface="+mj-lt"/>
              <a:buAutoNum type="arabicPeriod"/>
              <a:tabLst>
                <a:tab pos="457200" algn="l"/>
              </a:tabLst>
            </a:pPr>
            <a:r>
              <a:rPr lang="en-US" sz="1300" b="1" kern="100" dirty="0">
                <a:effectLst/>
                <a:ea typeface="Aptos" panose="020B0004020202020204" pitchFamily="34" charset="0"/>
                <a:cs typeface="Times New Roman" panose="02020603050405020304" pitchFamily="18" charset="0"/>
              </a:rPr>
              <a:t>Data Collection</a:t>
            </a:r>
            <a:r>
              <a:rPr lang="en-US" sz="1300" kern="100" dirty="0">
                <a:effectLst/>
                <a:ea typeface="Aptos" panose="020B0004020202020204" pitchFamily="34" charset="0"/>
                <a:cs typeface="Times New Roman" panose="02020603050405020304" pitchFamily="18" charset="0"/>
              </a:rPr>
              <a:t>: The first step is collecting raw data, typically through APIs, databases, or web scraping.</a:t>
            </a:r>
          </a:p>
          <a:p>
            <a:pPr marL="342900" marR="0" lvl="0" indent="-342900" algn="just">
              <a:lnSpc>
                <a:spcPct val="107000"/>
              </a:lnSpc>
              <a:spcAft>
                <a:spcPts val="800"/>
              </a:spcAft>
              <a:buFont typeface="+mj-lt"/>
              <a:buAutoNum type="arabicPeriod"/>
              <a:tabLst>
                <a:tab pos="457200" algn="l"/>
              </a:tabLst>
            </a:pPr>
            <a:r>
              <a:rPr lang="en-US" sz="1300" b="1" kern="100" dirty="0">
                <a:effectLst/>
                <a:ea typeface="Aptos" panose="020B0004020202020204" pitchFamily="34" charset="0"/>
                <a:cs typeface="Times New Roman" panose="02020603050405020304" pitchFamily="18" charset="0"/>
              </a:rPr>
              <a:t>Data Cleaning</a:t>
            </a:r>
            <a:r>
              <a:rPr lang="en-US" sz="1300" kern="100" dirty="0">
                <a:effectLst/>
                <a:ea typeface="Aptos" panose="020B0004020202020204" pitchFamily="34" charset="0"/>
                <a:cs typeface="Times New Roman" panose="02020603050405020304" pitchFamily="18" charset="0"/>
              </a:rPr>
              <a:t>: Cleaning is performed by filling in missing values, removing duplicates, or fixing inconsistencies.</a:t>
            </a:r>
          </a:p>
          <a:p>
            <a:pPr marL="342900" marR="0" lvl="0" indent="-342900" algn="just">
              <a:lnSpc>
                <a:spcPct val="107000"/>
              </a:lnSpc>
              <a:spcAft>
                <a:spcPts val="800"/>
              </a:spcAft>
              <a:buFont typeface="+mj-lt"/>
              <a:buAutoNum type="arabicPeriod"/>
              <a:tabLst>
                <a:tab pos="457200" algn="l"/>
              </a:tabLst>
            </a:pPr>
            <a:r>
              <a:rPr lang="en-US" sz="1300" b="1" kern="100" dirty="0">
                <a:effectLst/>
                <a:ea typeface="Aptos" panose="020B0004020202020204" pitchFamily="34" charset="0"/>
                <a:cs typeface="Times New Roman" panose="02020603050405020304" pitchFamily="18" charset="0"/>
              </a:rPr>
              <a:t>Data Transformation</a:t>
            </a:r>
            <a:r>
              <a:rPr lang="en-US" sz="1300" kern="100" dirty="0">
                <a:effectLst/>
                <a:ea typeface="Aptos" panose="020B0004020202020204" pitchFamily="34" charset="0"/>
                <a:cs typeface="Times New Roman" panose="02020603050405020304" pitchFamily="18" charset="0"/>
              </a:rPr>
              <a:t>: This involves normalizing the data, transforming columns, and engineering new features.</a:t>
            </a:r>
          </a:p>
          <a:p>
            <a:pPr marL="342900" marR="0" lvl="0" indent="-342900" algn="just">
              <a:lnSpc>
                <a:spcPct val="107000"/>
              </a:lnSpc>
              <a:spcAft>
                <a:spcPts val="800"/>
              </a:spcAft>
              <a:buFont typeface="+mj-lt"/>
              <a:buAutoNum type="arabicPeriod"/>
              <a:tabLst>
                <a:tab pos="457200" algn="l"/>
              </a:tabLst>
            </a:pPr>
            <a:r>
              <a:rPr lang="en-US" sz="1300" b="1" kern="100" dirty="0">
                <a:effectLst/>
                <a:ea typeface="Aptos" panose="020B0004020202020204" pitchFamily="34" charset="0"/>
                <a:cs typeface="Times New Roman" panose="02020603050405020304" pitchFamily="18" charset="0"/>
              </a:rPr>
              <a:t>Data Integration</a:t>
            </a:r>
            <a:r>
              <a:rPr lang="en-US" sz="1300" kern="100" dirty="0">
                <a:effectLst/>
                <a:ea typeface="Aptos" panose="020B0004020202020204" pitchFamily="34" charset="0"/>
                <a:cs typeface="Times New Roman" panose="02020603050405020304" pitchFamily="18" charset="0"/>
              </a:rPr>
              <a:t>: Multiple data sources are merged to create a comprehensive dataset.</a:t>
            </a:r>
          </a:p>
          <a:p>
            <a:pPr marL="342900" marR="0" lvl="0" indent="-342900" algn="just">
              <a:lnSpc>
                <a:spcPct val="107000"/>
              </a:lnSpc>
              <a:spcAft>
                <a:spcPts val="800"/>
              </a:spcAft>
              <a:buFont typeface="+mj-lt"/>
              <a:buAutoNum type="arabicPeriod"/>
              <a:tabLst>
                <a:tab pos="457200" algn="l"/>
              </a:tabLst>
            </a:pPr>
            <a:r>
              <a:rPr lang="en-US" sz="1300" b="1" kern="100" dirty="0">
                <a:effectLst/>
                <a:ea typeface="Aptos" panose="020B0004020202020204" pitchFamily="34" charset="0"/>
                <a:cs typeface="Times New Roman" panose="02020603050405020304" pitchFamily="18" charset="0"/>
              </a:rPr>
              <a:t>Data Formatting</a:t>
            </a:r>
            <a:r>
              <a:rPr lang="en-US" sz="1300" kern="100" dirty="0">
                <a:effectLst/>
                <a:ea typeface="Aptos" panose="020B0004020202020204" pitchFamily="34" charset="0"/>
                <a:cs typeface="Times New Roman" panose="02020603050405020304" pitchFamily="18" charset="0"/>
              </a:rPr>
              <a:t>: Correcting data types (e.g., converting strings to dates), ensuring proper formatting.</a:t>
            </a:r>
          </a:p>
          <a:p>
            <a:pPr marL="342900" marR="0" lvl="0" indent="-342900" algn="just">
              <a:lnSpc>
                <a:spcPct val="107000"/>
              </a:lnSpc>
              <a:spcAft>
                <a:spcPts val="800"/>
              </a:spcAft>
              <a:buFont typeface="+mj-lt"/>
              <a:buAutoNum type="arabicPeriod"/>
              <a:tabLst>
                <a:tab pos="457200" algn="l"/>
              </a:tabLst>
            </a:pPr>
            <a:r>
              <a:rPr lang="en-US" sz="1300" b="1" kern="100" dirty="0">
                <a:effectLst/>
                <a:ea typeface="Aptos" panose="020B0004020202020204" pitchFamily="34" charset="0"/>
                <a:cs typeface="Times New Roman" panose="02020603050405020304" pitchFamily="18" charset="0"/>
              </a:rPr>
              <a:t>Data Filtering and Sub setting</a:t>
            </a:r>
            <a:r>
              <a:rPr lang="en-US" sz="1300" kern="100" dirty="0">
                <a:effectLst/>
                <a:ea typeface="Aptos" panose="020B0004020202020204" pitchFamily="34" charset="0"/>
                <a:cs typeface="Times New Roman" panose="02020603050405020304" pitchFamily="18" charset="0"/>
              </a:rPr>
              <a:t>: Focus on relevant data by filtering rows and selecting the necessary columns.</a:t>
            </a:r>
          </a:p>
          <a:p>
            <a:pPr marL="342900" marR="0" lvl="0" indent="-342900" algn="just">
              <a:lnSpc>
                <a:spcPct val="107000"/>
              </a:lnSpc>
              <a:spcAft>
                <a:spcPts val="800"/>
              </a:spcAft>
              <a:buFont typeface="+mj-lt"/>
              <a:buAutoNum type="arabicPeriod"/>
              <a:tabLst>
                <a:tab pos="457200" algn="l"/>
              </a:tabLst>
            </a:pPr>
            <a:r>
              <a:rPr lang="en-US" sz="1300" b="1" kern="100" dirty="0">
                <a:effectLst/>
                <a:ea typeface="Aptos" panose="020B0004020202020204" pitchFamily="34" charset="0"/>
                <a:cs typeface="Times New Roman" panose="02020603050405020304" pitchFamily="18" charset="0"/>
              </a:rPr>
              <a:t>Data Aggregation</a:t>
            </a:r>
            <a:r>
              <a:rPr lang="en-US" sz="1300" kern="100" dirty="0">
                <a:effectLst/>
                <a:ea typeface="Aptos" panose="020B0004020202020204" pitchFamily="34" charset="0"/>
                <a:cs typeface="Times New Roman" panose="02020603050405020304" pitchFamily="18" charset="0"/>
              </a:rPr>
              <a:t>: Summarizing data using functions like group by, mean, sum.</a:t>
            </a:r>
          </a:p>
          <a:p>
            <a:pPr marL="342900" marR="0" lvl="0" indent="-342900" algn="just">
              <a:lnSpc>
                <a:spcPct val="107000"/>
              </a:lnSpc>
              <a:spcAft>
                <a:spcPts val="800"/>
              </a:spcAft>
              <a:buFont typeface="+mj-lt"/>
              <a:buAutoNum type="arabicPeriod"/>
              <a:tabLst>
                <a:tab pos="457200" algn="l"/>
              </a:tabLst>
            </a:pPr>
            <a:r>
              <a:rPr lang="en-US" sz="1300" b="1" kern="100" dirty="0">
                <a:effectLst/>
                <a:ea typeface="Aptos" panose="020B0004020202020204" pitchFamily="34" charset="0"/>
                <a:cs typeface="Times New Roman" panose="02020603050405020304" pitchFamily="18" charset="0"/>
              </a:rPr>
              <a:t>Data Validation</a:t>
            </a:r>
            <a:r>
              <a:rPr lang="en-US" sz="1300" kern="100" dirty="0">
                <a:effectLst/>
                <a:ea typeface="Aptos" panose="020B0004020202020204" pitchFamily="34" charset="0"/>
                <a:cs typeface="Times New Roman" panose="02020603050405020304" pitchFamily="18" charset="0"/>
              </a:rPr>
              <a:t>: Validating the integrity of the data, checking for logical consistency and correctness.</a:t>
            </a:r>
          </a:p>
          <a:p>
            <a:pPr marL="342900" marR="0" lvl="0" indent="-342900" algn="just">
              <a:lnSpc>
                <a:spcPct val="107000"/>
              </a:lnSpc>
              <a:spcAft>
                <a:spcPts val="800"/>
              </a:spcAft>
              <a:buFont typeface="+mj-lt"/>
              <a:buAutoNum type="arabicPeriod"/>
              <a:tabLst>
                <a:tab pos="457200" algn="l"/>
              </a:tabLst>
            </a:pPr>
            <a:r>
              <a:rPr lang="en-US" sz="1300" b="1" kern="100" dirty="0">
                <a:effectLst/>
                <a:ea typeface="Aptos" panose="020B0004020202020204" pitchFamily="34" charset="0"/>
                <a:cs typeface="Times New Roman" panose="02020603050405020304" pitchFamily="18" charset="0"/>
              </a:rPr>
              <a:t>Data Export</a:t>
            </a:r>
            <a:r>
              <a:rPr lang="en-US" sz="1300" kern="100" dirty="0">
                <a:effectLst/>
                <a:ea typeface="Aptos" panose="020B0004020202020204" pitchFamily="34" charset="0"/>
                <a:cs typeface="Times New Roman" panose="02020603050405020304" pitchFamily="18" charset="0"/>
              </a:rPr>
              <a:t>: Export the clean, wrangled data to CSV, databases, or Excel for further analysis.</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0536010F-9AE6-8279-8047-5F289B65E285}"/>
              </a:ext>
            </a:extLst>
          </p:cNvPr>
          <p:cNvSpPr txBox="1"/>
          <p:nvPr/>
        </p:nvSpPr>
        <p:spPr>
          <a:xfrm>
            <a:off x="7061200" y="1306072"/>
            <a:ext cx="4826001" cy="5755422"/>
          </a:xfrm>
          <a:prstGeom prst="rect">
            <a:avLst/>
          </a:prstGeom>
          <a:noFill/>
        </p:spPr>
        <p:txBody>
          <a:bodyPr wrap="square" rtlCol="0">
            <a:spAutoFit/>
          </a:bodyPr>
          <a:lstStyle/>
          <a:p>
            <a:r>
              <a:rPr lang="en-US" sz="1600" b="1" dirty="0"/>
              <a:t>Flowchart:</a:t>
            </a:r>
          </a:p>
          <a:p>
            <a:r>
              <a:rPr lang="en-US" sz="1600" dirty="0"/>
              <a:t>Start</a:t>
            </a:r>
          </a:p>
          <a:p>
            <a:r>
              <a:rPr lang="en-US" sz="1600" dirty="0"/>
              <a:t>  ↓</a:t>
            </a:r>
          </a:p>
          <a:p>
            <a:r>
              <a:rPr lang="en-US" sz="1600" dirty="0"/>
              <a:t>Collect Raw Data (From API, CSV, Web Scraping)</a:t>
            </a:r>
          </a:p>
          <a:p>
            <a:r>
              <a:rPr lang="en-US" sz="1600" dirty="0"/>
              <a:t>  ↓</a:t>
            </a:r>
          </a:p>
          <a:p>
            <a:r>
              <a:rPr lang="en-US" sz="1600" dirty="0"/>
              <a:t>Clean Data (Handle Missing Values, Duplicates)</a:t>
            </a:r>
          </a:p>
          <a:p>
            <a:r>
              <a:rPr lang="en-US" sz="1600" dirty="0"/>
              <a:t>  ↓</a:t>
            </a:r>
          </a:p>
          <a:p>
            <a:r>
              <a:rPr lang="en-US" sz="1600" dirty="0"/>
              <a:t>Transform Data (Normalization, Feature Engineering)</a:t>
            </a:r>
          </a:p>
          <a:p>
            <a:r>
              <a:rPr lang="en-US" sz="1600" dirty="0"/>
              <a:t>  ↓</a:t>
            </a:r>
          </a:p>
          <a:p>
            <a:r>
              <a:rPr lang="en-US" sz="1600" dirty="0"/>
              <a:t>Integrate Data (Join/Merge Data Sources)</a:t>
            </a:r>
          </a:p>
          <a:p>
            <a:r>
              <a:rPr lang="en-US" sz="1600" dirty="0"/>
              <a:t>  ↓</a:t>
            </a:r>
          </a:p>
          <a:p>
            <a:r>
              <a:rPr lang="en-US" sz="1600" dirty="0"/>
              <a:t>Format Data (Correct Data Types, Date Formatting)</a:t>
            </a:r>
          </a:p>
          <a:p>
            <a:r>
              <a:rPr lang="en-US" sz="1600" dirty="0"/>
              <a:t>  ↓</a:t>
            </a:r>
          </a:p>
          <a:p>
            <a:r>
              <a:rPr lang="en-US" sz="1600" dirty="0"/>
              <a:t>Filter/Subset Data (Remove Unnecessary Columns)</a:t>
            </a:r>
          </a:p>
          <a:p>
            <a:r>
              <a:rPr lang="en-US" sz="1600" dirty="0"/>
              <a:t>  ↓</a:t>
            </a:r>
          </a:p>
          <a:p>
            <a:r>
              <a:rPr lang="en-US" sz="1600" dirty="0"/>
              <a:t>Aggregate Data (Group By, Apply Aggregation)</a:t>
            </a:r>
          </a:p>
          <a:p>
            <a:r>
              <a:rPr lang="en-US" sz="1600" dirty="0"/>
              <a:t>  ↓</a:t>
            </a:r>
          </a:p>
          <a:p>
            <a:r>
              <a:rPr lang="en-US" sz="1600" dirty="0"/>
              <a:t>Validate Data (Sanity Checks, Outliers)</a:t>
            </a:r>
          </a:p>
          <a:p>
            <a:r>
              <a:rPr lang="en-US" sz="1600" dirty="0"/>
              <a:t>  ↓</a:t>
            </a:r>
          </a:p>
          <a:p>
            <a:r>
              <a:rPr lang="en-US" sz="1600" dirty="0"/>
              <a:t>Export Processed Data (To CSV, Database)</a:t>
            </a:r>
          </a:p>
          <a:p>
            <a:r>
              <a:rPr lang="en-US" sz="1600" dirty="0"/>
              <a:t>  ↓</a:t>
            </a:r>
          </a:p>
          <a:p>
            <a:r>
              <a:rPr lang="en-US" sz="1600" dirty="0"/>
              <a:t>End</a:t>
            </a:r>
          </a:p>
          <a:p>
            <a:endParaRPr lang="en-US" sz="16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9332"/>
            <a:ext cx="10312857" cy="4809067"/>
          </a:xfrm>
          <a:prstGeom prst="rect">
            <a:avLst/>
          </a:prstGeom>
        </p:spPr>
        <p:txBody>
          <a:bodyPr lIns="91440" tIns="45720" rIns="91440" bIns="45720" anchor="t"/>
          <a:lstStyle/>
          <a:p>
            <a:pPr marL="0" indent="0" algn="just">
              <a:buNone/>
            </a:pPr>
            <a:r>
              <a:rPr lang="en-US" sz="1800" dirty="0"/>
              <a:t>These charts were plotted:</a:t>
            </a:r>
          </a:p>
          <a:p>
            <a:pPr marL="0" indent="0" algn="just">
              <a:buNone/>
            </a:pPr>
            <a:r>
              <a:rPr lang="en-US" sz="1800" dirty="0"/>
              <a:t>Flight Number vs. Launch Site, Payload vs Launch Site, Success Rate vs Orbit Type, Flight Number vs Orbit Type, Payload vs Orbit Type, and Launch Success Yearly Trend.</a:t>
            </a:r>
            <a:endParaRPr lang="en-US" sz="1800" kern="100" dirty="0">
              <a:effectLst/>
              <a:ea typeface="Aptos" panose="020B0004020202020204" pitchFamily="34" charset="0"/>
              <a:cs typeface="Times New Roman" panose="02020603050405020304" pitchFamily="18" charset="0"/>
            </a:endParaRPr>
          </a:p>
          <a:p>
            <a:pPr marL="0" indent="0" algn="just">
              <a:buNone/>
            </a:pPr>
            <a:r>
              <a:rPr lang="en-US" sz="1800" kern="100" dirty="0">
                <a:effectLst/>
                <a:ea typeface="Aptos" panose="020B0004020202020204" pitchFamily="34" charset="0"/>
                <a:cs typeface="Times New Roman" panose="02020603050405020304" pitchFamily="18" charset="0"/>
              </a:rPr>
              <a:t>These charts were selected to examine important patterns and relationships in SpaceX's operations:</a:t>
            </a:r>
          </a:p>
          <a:p>
            <a:pPr marL="342900" marR="0" lvl="0" indent="-342900" algn="just">
              <a:lnSpc>
                <a:spcPct val="107000"/>
              </a:lnSpc>
              <a:spcAft>
                <a:spcPts val="800"/>
              </a:spcAft>
              <a:buSzPts val="1000"/>
              <a:buFont typeface="Symbol" panose="05050102010706020507" pitchFamily="18" charset="2"/>
              <a:buChar char=""/>
              <a:tabLst>
                <a:tab pos="457200" algn="l"/>
              </a:tabLst>
            </a:pPr>
            <a:r>
              <a:rPr lang="en-US" sz="1800" b="1" kern="100" dirty="0">
                <a:effectLst/>
                <a:ea typeface="Aptos" panose="020B0004020202020204" pitchFamily="34" charset="0"/>
                <a:cs typeface="Times New Roman" panose="02020603050405020304" pitchFamily="18" charset="0"/>
              </a:rPr>
              <a:t>Geographical/Operational Trends</a:t>
            </a:r>
            <a:r>
              <a:rPr lang="en-US" sz="1800" kern="100" dirty="0">
                <a:effectLst/>
                <a:ea typeface="Aptos" panose="020B0004020202020204" pitchFamily="34" charset="0"/>
                <a:cs typeface="Times New Roman" panose="02020603050405020304" pitchFamily="18" charset="0"/>
              </a:rPr>
              <a:t>: The first two charts (Flight Number vs. Launch Site and Payload vs. Launch Site) help understand how SpaceX operates across various sites, revealing any operational focus on certain locations.</a:t>
            </a:r>
          </a:p>
          <a:p>
            <a:pPr marL="342900" marR="0" lvl="0" indent="-342900" algn="just">
              <a:lnSpc>
                <a:spcPct val="107000"/>
              </a:lnSpc>
              <a:spcAft>
                <a:spcPts val="800"/>
              </a:spcAft>
              <a:buSzPts val="1000"/>
              <a:buFont typeface="Symbol" panose="05050102010706020507" pitchFamily="18" charset="2"/>
              <a:buChar char=""/>
              <a:tabLst>
                <a:tab pos="457200" algn="l"/>
              </a:tabLst>
            </a:pPr>
            <a:r>
              <a:rPr lang="en-US" sz="1800" b="1" kern="100" dirty="0">
                <a:effectLst/>
                <a:ea typeface="Aptos" panose="020B0004020202020204" pitchFamily="34" charset="0"/>
                <a:cs typeface="Times New Roman" panose="02020603050405020304" pitchFamily="18" charset="0"/>
              </a:rPr>
              <a:t>Mission Success Factors</a:t>
            </a:r>
            <a:r>
              <a:rPr lang="en-US" sz="1800" kern="100" dirty="0">
                <a:effectLst/>
                <a:ea typeface="Aptos" panose="020B0004020202020204" pitchFamily="34" charset="0"/>
                <a:cs typeface="Times New Roman" panose="02020603050405020304" pitchFamily="18" charset="0"/>
              </a:rPr>
              <a:t>: The success rate charts (Success Rate vs. Orbit Type and Launch Success Yearly Trend) provide insight into how launch success is influenced by factors like orbit type and improvements over time.</a:t>
            </a:r>
          </a:p>
          <a:p>
            <a:pPr marL="342900" marR="0" lvl="0" indent="-342900" algn="just">
              <a:lnSpc>
                <a:spcPct val="107000"/>
              </a:lnSpc>
              <a:spcAft>
                <a:spcPts val="800"/>
              </a:spcAft>
              <a:buSzPts val="1000"/>
              <a:buFont typeface="Symbol" panose="05050102010706020507" pitchFamily="18" charset="2"/>
              <a:buChar char=""/>
              <a:tabLst>
                <a:tab pos="457200" algn="l"/>
              </a:tabLst>
            </a:pPr>
            <a:r>
              <a:rPr lang="en-US" sz="1800" b="1" kern="100" dirty="0">
                <a:effectLst/>
                <a:ea typeface="Aptos" panose="020B0004020202020204" pitchFamily="34" charset="0"/>
                <a:cs typeface="Times New Roman" panose="02020603050405020304" pitchFamily="18" charset="0"/>
              </a:rPr>
              <a:t>Payload and Orbit Insights</a:t>
            </a:r>
            <a:r>
              <a:rPr lang="en-US" sz="1800" kern="100" dirty="0">
                <a:effectLst/>
                <a:ea typeface="Aptos" panose="020B0004020202020204" pitchFamily="34" charset="0"/>
                <a:cs typeface="Times New Roman" panose="02020603050405020304" pitchFamily="18" charset="0"/>
              </a:rPr>
              <a:t>: The charts involving payloads (Payload vs. Orbit Type) give insights into the capabilities of different orbits and how payload demands might affect mission choices.</a:t>
            </a:r>
          </a:p>
          <a:p>
            <a:pPr marL="0" marR="0" lvl="0" indent="0" algn="just">
              <a:lnSpc>
                <a:spcPct val="107000"/>
              </a:lnSpc>
              <a:spcAft>
                <a:spcPts val="800"/>
              </a:spcAft>
              <a:buSzPts val="1000"/>
              <a:buNone/>
              <a:tabLst>
                <a:tab pos="457200" algn="l"/>
              </a:tabLst>
            </a:pPr>
            <a:r>
              <a:rPr lang="en-US" sz="1800" kern="100" dirty="0">
                <a:ea typeface="Aptos" panose="020B0004020202020204" pitchFamily="34" charset="0"/>
                <a:cs typeface="Times New Roman" panose="02020603050405020304" pitchFamily="18" charset="0"/>
              </a:rPr>
              <a:t>GITHUB LINK: </a:t>
            </a:r>
            <a:r>
              <a:rPr lang="en-US" sz="1800" b="1" kern="100" dirty="0">
                <a:ea typeface="Aptos" panose="020B0004020202020204" pitchFamily="34" charset="0"/>
                <a:cs typeface="Times New Roman" panose="02020603050405020304" pitchFamily="18" charset="0"/>
              </a:rPr>
              <a:t>https://github.com/priya-ganna/IBM-Data-Science-Series-10-Capstone.git</a:t>
            </a:r>
            <a:endParaRPr lang="en-US" sz="1800" b="1" kern="100" dirty="0">
              <a:effectLst/>
              <a:ea typeface="Aptos" panose="020B000402020202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401" y="1295399"/>
            <a:ext cx="11794066" cy="5494867"/>
          </a:xfrm>
          <a:prstGeom prst="rect">
            <a:avLst/>
          </a:prstGeom>
        </p:spPr>
        <p:txBody>
          <a:bodyPr lIns="91440" tIns="45720" rIns="91440" bIns="45720" anchor="t"/>
          <a:lstStyle/>
          <a:p>
            <a:pPr marL="342900" marR="0" lvl="0" indent="-342900" algn="just">
              <a:lnSpc>
                <a:spcPct val="107000"/>
              </a:lnSpc>
              <a:spcAft>
                <a:spcPts val="800"/>
              </a:spcAft>
              <a:buFont typeface="+mj-lt"/>
              <a:buAutoNum type="arabicPeriod"/>
              <a:tabLst>
                <a:tab pos="457200" algn="l"/>
              </a:tabLst>
            </a:pPr>
            <a:r>
              <a:rPr lang="en-US" sz="1100" b="1" kern="100" dirty="0">
                <a:effectLst/>
                <a:ea typeface="Aptos" panose="020B0004020202020204" pitchFamily="34" charset="0"/>
                <a:cs typeface="Times New Roman" panose="02020603050405020304" pitchFamily="18" charset="0"/>
              </a:rPr>
              <a:t>Unique Launch Sites</a:t>
            </a:r>
            <a:r>
              <a:rPr lang="en-US" sz="1100" kern="100" dirty="0">
                <a:effectLst/>
                <a:ea typeface="Aptos" panose="020B0004020202020204" pitchFamily="34" charset="0"/>
                <a:cs typeface="Times New Roman" panose="02020603050405020304" pitchFamily="18" charset="0"/>
              </a:rPr>
              <a:t>: The first query displays the distinct names of the launch sites used in SpaceX missions. This provides an overview of all available sites for launches.</a:t>
            </a:r>
          </a:p>
          <a:p>
            <a:pPr marL="342900" marR="0" lvl="0" indent="-342900" algn="just">
              <a:lnSpc>
                <a:spcPct val="107000"/>
              </a:lnSpc>
              <a:spcAft>
                <a:spcPts val="800"/>
              </a:spcAft>
              <a:buFont typeface="+mj-lt"/>
              <a:buAutoNum type="arabicPeriod"/>
              <a:tabLst>
                <a:tab pos="457200" algn="l"/>
              </a:tabLst>
            </a:pPr>
            <a:r>
              <a:rPr lang="en-US" sz="1100" b="1" kern="100" dirty="0">
                <a:effectLst/>
                <a:ea typeface="Aptos" panose="020B0004020202020204" pitchFamily="34" charset="0"/>
                <a:cs typeface="Times New Roman" panose="02020603050405020304" pitchFamily="18" charset="0"/>
              </a:rPr>
              <a:t>Launch Sites Starting with 'CCA'</a:t>
            </a:r>
            <a:r>
              <a:rPr lang="en-US" sz="1100" kern="100" dirty="0">
                <a:effectLst/>
                <a:ea typeface="Aptos" panose="020B0004020202020204" pitchFamily="34" charset="0"/>
                <a:cs typeface="Times New Roman" panose="02020603050405020304" pitchFamily="18" charset="0"/>
              </a:rPr>
              <a:t>: This query retrieves the first 5 records where the launch sites begin with the string "CCA", helping to identify launch sites with specific naming conventions.</a:t>
            </a:r>
          </a:p>
          <a:p>
            <a:pPr marL="342900" marR="0" lvl="0" indent="-342900" algn="just">
              <a:lnSpc>
                <a:spcPct val="107000"/>
              </a:lnSpc>
              <a:spcAft>
                <a:spcPts val="800"/>
              </a:spcAft>
              <a:buFont typeface="+mj-lt"/>
              <a:buAutoNum type="arabicPeriod"/>
              <a:tabLst>
                <a:tab pos="457200" algn="l"/>
              </a:tabLst>
            </a:pPr>
            <a:r>
              <a:rPr lang="en-US" sz="1100" b="1" kern="100" dirty="0">
                <a:effectLst/>
                <a:ea typeface="Aptos" panose="020B0004020202020204" pitchFamily="34" charset="0"/>
                <a:cs typeface="Times New Roman" panose="02020603050405020304" pitchFamily="18" charset="0"/>
              </a:rPr>
              <a:t>Total Payload Mass by NASA (CRS)</a:t>
            </a:r>
            <a:r>
              <a:rPr lang="en-US" sz="1100" kern="100" dirty="0">
                <a:effectLst/>
                <a:ea typeface="Aptos" panose="020B0004020202020204" pitchFamily="34" charset="0"/>
                <a:cs typeface="Times New Roman" panose="02020603050405020304" pitchFamily="18" charset="0"/>
              </a:rPr>
              <a:t>: This query calculates the total payload mass carried by boosters used in NASA’s CRS missions, allowing analysis of SpaceX's payload contributions for a particular mission type.</a:t>
            </a:r>
          </a:p>
          <a:p>
            <a:pPr marL="342900" marR="0" lvl="0" indent="-342900" algn="just">
              <a:lnSpc>
                <a:spcPct val="107000"/>
              </a:lnSpc>
              <a:spcAft>
                <a:spcPts val="800"/>
              </a:spcAft>
              <a:buFont typeface="+mj-lt"/>
              <a:buAutoNum type="arabicPeriod"/>
              <a:tabLst>
                <a:tab pos="457200" algn="l"/>
              </a:tabLst>
            </a:pPr>
            <a:r>
              <a:rPr lang="en-US" sz="1100" b="1" kern="100" dirty="0">
                <a:effectLst/>
                <a:ea typeface="Aptos" panose="020B0004020202020204" pitchFamily="34" charset="0"/>
                <a:cs typeface="Times New Roman" panose="02020603050405020304" pitchFamily="18" charset="0"/>
              </a:rPr>
              <a:t>Average Payload Mass for F9 v1.1</a:t>
            </a:r>
            <a:r>
              <a:rPr lang="en-US" sz="1100" kern="100" dirty="0">
                <a:effectLst/>
                <a:ea typeface="Aptos" panose="020B0004020202020204" pitchFamily="34" charset="0"/>
                <a:cs typeface="Times New Roman" panose="02020603050405020304" pitchFamily="18" charset="0"/>
              </a:rPr>
              <a:t>: This query finds the average payload mass carried by the F9 v1.1 booster version, providing insights into the typical payload capacity for that specific booster.</a:t>
            </a:r>
          </a:p>
          <a:p>
            <a:pPr marL="342900" marR="0" lvl="0" indent="-342900" algn="just">
              <a:lnSpc>
                <a:spcPct val="107000"/>
              </a:lnSpc>
              <a:spcAft>
                <a:spcPts val="800"/>
              </a:spcAft>
              <a:buFont typeface="+mj-lt"/>
              <a:buAutoNum type="arabicPeriod"/>
              <a:tabLst>
                <a:tab pos="457200" algn="l"/>
              </a:tabLst>
            </a:pPr>
            <a:r>
              <a:rPr lang="en-US" sz="1100" b="1" kern="100" dirty="0">
                <a:effectLst/>
                <a:ea typeface="Aptos" panose="020B0004020202020204" pitchFamily="34" charset="0"/>
                <a:cs typeface="Times New Roman" panose="02020603050405020304" pitchFamily="18" charset="0"/>
              </a:rPr>
              <a:t>First Successful Landing Outcome on Ground Pad</a:t>
            </a:r>
            <a:r>
              <a:rPr lang="en-US" sz="1100" kern="100" dirty="0">
                <a:effectLst/>
                <a:ea typeface="Aptos" panose="020B0004020202020204" pitchFamily="34" charset="0"/>
                <a:cs typeface="Times New Roman" panose="02020603050405020304" pitchFamily="18" charset="0"/>
              </a:rPr>
              <a:t>: This query lists the date when the first successful landing outcome occurred on a ground pad, identifying a key milestone in SpaceX's landing achievements.</a:t>
            </a:r>
          </a:p>
          <a:p>
            <a:pPr marL="342900" marR="0" lvl="0" indent="-342900" algn="just">
              <a:lnSpc>
                <a:spcPct val="107000"/>
              </a:lnSpc>
              <a:spcAft>
                <a:spcPts val="800"/>
              </a:spcAft>
              <a:buFont typeface="+mj-lt"/>
              <a:buAutoNum type="arabicPeriod"/>
              <a:tabLst>
                <a:tab pos="457200" algn="l"/>
              </a:tabLst>
            </a:pPr>
            <a:r>
              <a:rPr lang="en-US" sz="1100" b="1" kern="100" dirty="0">
                <a:effectLst/>
                <a:ea typeface="Aptos" panose="020B0004020202020204" pitchFamily="34" charset="0"/>
                <a:cs typeface="Times New Roman" panose="02020603050405020304" pitchFamily="18" charset="0"/>
              </a:rPr>
              <a:t>Booster Success on Drone Ship with Specific Payload Range</a:t>
            </a:r>
            <a:r>
              <a:rPr lang="en-US" sz="1100" kern="100" dirty="0">
                <a:effectLst/>
                <a:ea typeface="Aptos" panose="020B0004020202020204" pitchFamily="34" charset="0"/>
                <a:cs typeface="Times New Roman" panose="02020603050405020304" pitchFamily="18" charset="0"/>
              </a:rPr>
              <a:t>: The query lists the boosters that have had successful landings on the drone ship and carried payloads greater than 4000 kg but less than 6000 kg, helping to filter out missions meeting specific criteria.</a:t>
            </a:r>
          </a:p>
          <a:p>
            <a:pPr marL="342900" marR="0" lvl="0" indent="-342900" algn="just">
              <a:lnSpc>
                <a:spcPct val="107000"/>
              </a:lnSpc>
              <a:spcAft>
                <a:spcPts val="800"/>
              </a:spcAft>
              <a:buFont typeface="+mj-lt"/>
              <a:buAutoNum type="arabicPeriod"/>
              <a:tabLst>
                <a:tab pos="457200" algn="l"/>
              </a:tabLst>
            </a:pPr>
            <a:r>
              <a:rPr lang="en-US" sz="1100" b="1" kern="100" dirty="0">
                <a:effectLst/>
                <a:ea typeface="Aptos" panose="020B0004020202020204" pitchFamily="34" charset="0"/>
                <a:cs typeface="Times New Roman" panose="02020603050405020304" pitchFamily="18" charset="0"/>
              </a:rPr>
              <a:t>Successful vs. Failed Mission Outcomes</a:t>
            </a:r>
            <a:r>
              <a:rPr lang="en-US" sz="1100" kern="100" dirty="0">
                <a:effectLst/>
                <a:ea typeface="Aptos" panose="020B0004020202020204" pitchFamily="34" charset="0"/>
                <a:cs typeface="Times New Roman" panose="02020603050405020304" pitchFamily="18" charset="0"/>
              </a:rPr>
              <a:t>: This query counts and lists the number of successful and failed mission outcomes, providing a clear view of SpaceX's mission success rate.</a:t>
            </a:r>
          </a:p>
          <a:p>
            <a:pPr marL="342900" marR="0" lvl="0" indent="-342900" algn="just">
              <a:lnSpc>
                <a:spcPct val="107000"/>
              </a:lnSpc>
              <a:spcAft>
                <a:spcPts val="800"/>
              </a:spcAft>
              <a:buFont typeface="+mj-lt"/>
              <a:buAutoNum type="arabicPeriod"/>
              <a:tabLst>
                <a:tab pos="457200" algn="l"/>
              </a:tabLst>
            </a:pPr>
            <a:r>
              <a:rPr lang="en-US" sz="1100" b="1" kern="100" dirty="0">
                <a:effectLst/>
                <a:ea typeface="Aptos" panose="020B0004020202020204" pitchFamily="34" charset="0"/>
                <a:cs typeface="Times New Roman" panose="02020603050405020304" pitchFamily="18" charset="0"/>
              </a:rPr>
              <a:t>Booster Versions with Maximum Payload</a:t>
            </a:r>
            <a:r>
              <a:rPr lang="en-US" sz="1100" kern="100" dirty="0">
                <a:effectLst/>
                <a:ea typeface="Aptos" panose="020B0004020202020204" pitchFamily="34" charset="0"/>
                <a:cs typeface="Times New Roman" panose="02020603050405020304" pitchFamily="18" charset="0"/>
              </a:rPr>
              <a:t>: This query lists the names of the booster versions that have carried the maximum payload mass, using a subquery to identify the relevant maximum payload.</a:t>
            </a:r>
          </a:p>
          <a:p>
            <a:pPr marL="342900" marR="0" lvl="0" indent="-342900" algn="just">
              <a:lnSpc>
                <a:spcPct val="107000"/>
              </a:lnSpc>
              <a:spcAft>
                <a:spcPts val="800"/>
              </a:spcAft>
              <a:buFont typeface="+mj-lt"/>
              <a:buAutoNum type="arabicPeriod"/>
              <a:tabLst>
                <a:tab pos="457200" algn="l"/>
              </a:tabLst>
            </a:pPr>
            <a:r>
              <a:rPr lang="en-US" sz="1100" b="1" kern="100" dirty="0">
                <a:effectLst/>
                <a:ea typeface="Aptos" panose="020B0004020202020204" pitchFamily="34" charset="0"/>
                <a:cs typeface="Times New Roman" panose="02020603050405020304" pitchFamily="18" charset="0"/>
              </a:rPr>
              <a:t>Failure Landing Outcomes in Drone Ship for 2015</a:t>
            </a:r>
            <a:r>
              <a:rPr lang="en-US" sz="1100" kern="100" dirty="0">
                <a:effectLst/>
                <a:ea typeface="Aptos" panose="020B0004020202020204" pitchFamily="34" charset="0"/>
                <a:cs typeface="Times New Roman" panose="02020603050405020304" pitchFamily="18" charset="0"/>
              </a:rPr>
              <a:t>: This query lists records showing the month names, landing failures on the drone ship, booster versions, and launch sites for the year 2015. It helps in identifying landing issues during this period.</a:t>
            </a:r>
          </a:p>
          <a:p>
            <a:pPr marL="342900" marR="0" lvl="0" indent="-342900" algn="just">
              <a:lnSpc>
                <a:spcPct val="107000"/>
              </a:lnSpc>
              <a:spcAft>
                <a:spcPts val="800"/>
              </a:spcAft>
              <a:buFont typeface="+mj-lt"/>
              <a:buAutoNum type="arabicPeriod"/>
              <a:tabLst>
                <a:tab pos="457200" algn="l"/>
              </a:tabLst>
            </a:pPr>
            <a:r>
              <a:rPr lang="en-US" sz="1100" b="1" kern="100" dirty="0">
                <a:effectLst/>
                <a:ea typeface="Aptos" panose="020B0004020202020204" pitchFamily="34" charset="0"/>
                <a:cs typeface="Times New Roman" panose="02020603050405020304" pitchFamily="18" charset="0"/>
              </a:rPr>
              <a:t>Ranking Landing Outcomes (Failure/Success) Between Specific Dates</a:t>
            </a:r>
            <a:r>
              <a:rPr lang="en-US" sz="1100" kern="100" dirty="0">
                <a:effectLst/>
                <a:ea typeface="Aptos" panose="020B0004020202020204" pitchFamily="34" charset="0"/>
                <a:cs typeface="Times New Roman" panose="02020603050405020304" pitchFamily="18" charset="0"/>
              </a:rPr>
              <a:t>: The final query ranks the count of landing outcomes, such as failure (on drone ships) or success (on ground pads), between two specific dates (June 4, 2010, to March 20, 2017) in descending order. This enables the analysis of landing performance trends during this time frame.</a:t>
            </a:r>
            <a:endParaRPr lang="en-US" sz="1100" kern="100" dirty="0">
              <a:ea typeface="Aptos" panose="020B0004020202020204" pitchFamily="34" charset="0"/>
              <a:cs typeface="Times New Roman" panose="02020603050405020304" pitchFamily="18" charset="0"/>
            </a:endParaRPr>
          </a:p>
          <a:p>
            <a:pPr marL="0" marR="0" lvl="0" indent="0" algn="just">
              <a:lnSpc>
                <a:spcPct val="107000"/>
              </a:lnSpc>
              <a:spcAft>
                <a:spcPts val="800"/>
              </a:spcAft>
              <a:buNone/>
              <a:tabLst>
                <a:tab pos="457200" algn="l"/>
              </a:tabLst>
            </a:pPr>
            <a:r>
              <a:rPr lang="en-US" sz="1100" kern="100" dirty="0">
                <a:effectLst/>
                <a:ea typeface="Aptos" panose="020B0004020202020204" pitchFamily="34" charset="0"/>
                <a:cs typeface="Times New Roman" panose="02020603050405020304" pitchFamily="18" charset="0"/>
              </a:rPr>
              <a:t>GITHUB</a:t>
            </a:r>
            <a:r>
              <a:rPr lang="en-US" sz="1100" kern="100" dirty="0">
                <a:ea typeface="Aptos" panose="020B0004020202020204" pitchFamily="34" charset="0"/>
                <a:cs typeface="Times New Roman" panose="02020603050405020304" pitchFamily="18" charset="0"/>
              </a:rPr>
              <a:t> LINK: </a:t>
            </a:r>
            <a:r>
              <a:rPr lang="en-US" sz="1100" b="1" kern="100" dirty="0">
                <a:ea typeface="Aptos" panose="020B0004020202020204" pitchFamily="34" charset="0"/>
                <a:cs typeface="Times New Roman" panose="02020603050405020304" pitchFamily="18" charset="0"/>
              </a:rPr>
              <a:t>https://github.com/priya-ganna/IBM-Data-Science-Series-10-Capstone.git</a:t>
            </a:r>
            <a:endParaRPr lang="en-US" sz="1100" kern="100" dirty="0">
              <a:effectLst/>
              <a:ea typeface="Aptos" panose="020B000402020202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2400"/>
            <a:ext cx="10515600" cy="4803992"/>
          </a:xfrm>
          <a:prstGeom prst="rect">
            <a:avLst/>
          </a:prstGeom>
        </p:spPr>
        <p:txBody>
          <a:bodyPr>
            <a:normAutofit fontScale="92500" lnSpcReduction="10000"/>
          </a:bodyPr>
          <a:lstStyle/>
          <a:p>
            <a:pPr algn="just">
              <a:lnSpc>
                <a:spcPct val="100000"/>
              </a:lnSpc>
              <a:spcBef>
                <a:spcPts val="1400"/>
              </a:spcBef>
            </a:pPr>
            <a:r>
              <a:rPr lang="en-US" sz="2000" kern="100" dirty="0">
                <a:effectLst/>
                <a:ea typeface="Aptos" panose="020B0004020202020204" pitchFamily="34" charset="0"/>
                <a:cs typeface="Times New Roman" panose="02020603050405020304" pitchFamily="18" charset="0"/>
              </a:rPr>
              <a:t>For the analysis, I utilized Folium to visualize key information on a map by adding multiple objects. </a:t>
            </a:r>
            <a:r>
              <a:rPr lang="en-US" sz="2000" b="1" kern="100" dirty="0">
                <a:effectLst/>
                <a:ea typeface="Aptos" panose="020B0004020202020204" pitchFamily="34" charset="0"/>
                <a:cs typeface="Times New Roman" panose="02020603050405020304" pitchFamily="18" charset="0"/>
              </a:rPr>
              <a:t>Markers</a:t>
            </a:r>
            <a:r>
              <a:rPr lang="en-US" sz="2000" kern="100" dirty="0">
                <a:effectLst/>
                <a:ea typeface="Aptos" panose="020B0004020202020204" pitchFamily="34" charset="0"/>
                <a:cs typeface="Times New Roman" panose="02020603050405020304" pitchFamily="18" charset="0"/>
              </a:rPr>
              <a:t> were placed at the geographic coordinates of each SpaceX launch site to visually identify their locations. These markers allow for an immediate understanding of the distribution and proximity of SpaceX's operational sites. To further enrich the map, I added </a:t>
            </a:r>
            <a:r>
              <a:rPr lang="en-US" sz="2000" b="1" kern="100" dirty="0">
                <a:effectLst/>
                <a:ea typeface="Aptos" panose="020B0004020202020204" pitchFamily="34" charset="0"/>
                <a:cs typeface="Times New Roman" panose="02020603050405020304" pitchFamily="18" charset="0"/>
              </a:rPr>
              <a:t>color-coded circles</a:t>
            </a:r>
            <a:r>
              <a:rPr lang="en-US" sz="2000" kern="100" dirty="0">
                <a:effectLst/>
                <a:ea typeface="Aptos" panose="020B0004020202020204" pitchFamily="34" charset="0"/>
                <a:cs typeface="Times New Roman" panose="02020603050405020304" pitchFamily="18" charset="0"/>
              </a:rPr>
              <a:t> around each marker, where </a:t>
            </a:r>
            <a:r>
              <a:rPr lang="en-US" sz="2000" b="1" kern="100" dirty="0">
                <a:effectLst/>
                <a:ea typeface="Aptos" panose="020B0004020202020204" pitchFamily="34" charset="0"/>
                <a:cs typeface="Times New Roman" panose="02020603050405020304" pitchFamily="18" charset="0"/>
              </a:rPr>
              <a:t>green</a:t>
            </a:r>
            <a:r>
              <a:rPr lang="en-US" sz="2000" kern="100" dirty="0">
                <a:effectLst/>
                <a:ea typeface="Aptos" panose="020B0004020202020204" pitchFamily="34" charset="0"/>
                <a:cs typeface="Times New Roman" panose="02020603050405020304" pitchFamily="18" charset="0"/>
              </a:rPr>
              <a:t> represented successful launches and </a:t>
            </a:r>
            <a:r>
              <a:rPr lang="en-US" sz="2000" b="1" kern="100" dirty="0">
                <a:effectLst/>
                <a:ea typeface="Aptos" panose="020B0004020202020204" pitchFamily="34" charset="0"/>
                <a:cs typeface="Times New Roman" panose="02020603050405020304" pitchFamily="18" charset="0"/>
              </a:rPr>
              <a:t>red</a:t>
            </a:r>
            <a:r>
              <a:rPr lang="en-US" sz="2000" kern="100" dirty="0">
                <a:effectLst/>
                <a:ea typeface="Aptos" panose="020B0004020202020204" pitchFamily="34" charset="0"/>
                <a:cs typeface="Times New Roman" panose="02020603050405020304" pitchFamily="18" charset="0"/>
              </a:rPr>
              <a:t> indicated failed launches. The size of these circles corresponds to the number of launches at each site, providing a visual representation of launch frequency and success rates at each location.</a:t>
            </a:r>
          </a:p>
          <a:p>
            <a:pPr algn="just">
              <a:lnSpc>
                <a:spcPct val="100000"/>
              </a:lnSpc>
              <a:spcBef>
                <a:spcPts val="1400"/>
              </a:spcBef>
            </a:pPr>
            <a:r>
              <a:rPr lang="en-US" sz="2000" kern="100" dirty="0">
                <a:effectLst/>
                <a:ea typeface="Aptos" panose="020B0004020202020204" pitchFamily="34" charset="0"/>
                <a:cs typeface="Times New Roman" panose="02020603050405020304" pitchFamily="18" charset="0"/>
              </a:rPr>
              <a:t>Additionally, I added </a:t>
            </a:r>
            <a:r>
              <a:rPr lang="en-US" sz="2000" b="1" kern="100" dirty="0">
                <a:effectLst/>
                <a:ea typeface="Aptos" panose="020B0004020202020204" pitchFamily="34" charset="0"/>
                <a:cs typeface="Times New Roman" panose="02020603050405020304" pitchFamily="18" charset="0"/>
              </a:rPr>
              <a:t>lines</a:t>
            </a:r>
            <a:r>
              <a:rPr lang="en-US" sz="2000" kern="100" dirty="0">
                <a:effectLst/>
                <a:ea typeface="Aptos" panose="020B0004020202020204" pitchFamily="34" charset="0"/>
                <a:cs typeface="Times New Roman" panose="02020603050405020304" pitchFamily="18" charset="0"/>
              </a:rPr>
              <a:t> connecting the launch sites to important proximity areas, such as potential rocket recovery zones or critical geographic points, to assess the spatial relationships affecting the success of launches. This highlights the role geographic positioning plays in launch outcomes, especially when considering factors like rocket trajectory and proximity to support infrastructure. Furthermore, </a:t>
            </a:r>
            <a:r>
              <a:rPr lang="en-US" sz="2000" b="1" kern="100" dirty="0">
                <a:effectLst/>
                <a:ea typeface="Aptos" panose="020B0004020202020204" pitchFamily="34" charset="0"/>
                <a:cs typeface="Times New Roman" panose="02020603050405020304" pitchFamily="18" charset="0"/>
              </a:rPr>
              <a:t>distance calculations</a:t>
            </a:r>
            <a:r>
              <a:rPr lang="en-US" sz="2000" kern="100" dirty="0">
                <a:effectLst/>
                <a:ea typeface="Aptos" panose="020B0004020202020204" pitchFamily="34" charset="0"/>
                <a:cs typeface="Times New Roman" panose="02020603050405020304" pitchFamily="18" charset="0"/>
              </a:rPr>
              <a:t> were included to measure the proximity of each launch site to various environmental and logistical factors, potentially influencing mission success. By combining these objects, the map effectively visualizes key factors impacting the success or failure of SpaceX missions, providing valuable insights into the optimal positioning of launch sites.</a:t>
            </a:r>
          </a:p>
          <a:p>
            <a:pPr marL="0" indent="0" algn="just">
              <a:lnSpc>
                <a:spcPct val="100000"/>
              </a:lnSpc>
              <a:spcBef>
                <a:spcPts val="1400"/>
              </a:spcBef>
              <a:buNone/>
            </a:pPr>
            <a:r>
              <a:rPr lang="en-US" sz="2000" kern="100" dirty="0">
                <a:effectLst/>
                <a:ea typeface="Aptos" panose="020B0004020202020204" pitchFamily="34" charset="0"/>
                <a:cs typeface="Times New Roman" panose="02020603050405020304" pitchFamily="18" charset="0"/>
              </a:rPr>
              <a:t>GITHUB LINK: </a:t>
            </a:r>
            <a:r>
              <a:rPr lang="en-US" sz="2000" b="1" kern="100" dirty="0">
                <a:ea typeface="Aptos" panose="020B0004020202020204" pitchFamily="34" charset="0"/>
                <a:cs typeface="Times New Roman" panose="02020603050405020304" pitchFamily="18" charset="0"/>
              </a:rPr>
              <a:t>https://github.com/priya-ganna/IBM-Data-Science-Series-10-Capstone.git</a:t>
            </a:r>
            <a:endParaRPr lang="en-US" sz="3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674235"/>
            <a:ext cx="9745589" cy="4351338"/>
          </a:xfrm>
          <a:prstGeom prst="rect">
            <a:avLst/>
          </a:prstGeom>
        </p:spPr>
        <p:txBody>
          <a:bodyPr vert="horz" lIns="91440" tIns="45720" rIns="91440" bIns="45720" rtlCol="0" anchor="t">
            <a:normAutofit/>
          </a:bodyPr>
          <a:lstStyle/>
          <a:p>
            <a:pPr marL="0" indent="0" algn="just">
              <a:buNone/>
            </a:pPr>
            <a:r>
              <a:rPr lang="en-US" sz="2000" kern="100" dirty="0">
                <a:effectLst/>
                <a:ea typeface="Aptos" panose="020B0004020202020204" pitchFamily="34" charset="0"/>
                <a:cs typeface="Times New Roman" panose="02020603050405020304" pitchFamily="18" charset="0"/>
              </a:rPr>
              <a:t>This Dash dashboard integrates interactive visualizations to explore SpaceX launch data, featuring a </a:t>
            </a:r>
            <a:r>
              <a:rPr lang="en-US" sz="2000" b="1" kern="100" dirty="0">
                <a:effectLst/>
                <a:ea typeface="Aptos" panose="020B0004020202020204" pitchFamily="34" charset="0"/>
                <a:cs typeface="Times New Roman" panose="02020603050405020304" pitchFamily="18" charset="0"/>
              </a:rPr>
              <a:t>pie chart</a:t>
            </a:r>
            <a:r>
              <a:rPr lang="en-US" sz="2000" kern="100" dirty="0">
                <a:effectLst/>
                <a:ea typeface="Aptos" panose="020B0004020202020204" pitchFamily="34" charset="0"/>
                <a:cs typeface="Times New Roman" panose="02020603050405020304" pitchFamily="18" charset="0"/>
              </a:rPr>
              <a:t> to display the total successful launches at selected launch sites, allowing users to compare success rates. The </a:t>
            </a:r>
            <a:r>
              <a:rPr lang="en-US" sz="2000" b="1" kern="100" dirty="0">
                <a:effectLst/>
                <a:ea typeface="Aptos" panose="020B0004020202020204" pitchFamily="34" charset="0"/>
                <a:cs typeface="Times New Roman" panose="02020603050405020304" pitchFamily="18" charset="0"/>
              </a:rPr>
              <a:t>scatter chart</a:t>
            </a:r>
            <a:r>
              <a:rPr lang="en-US" sz="2000" kern="100" dirty="0">
                <a:effectLst/>
                <a:ea typeface="Aptos" panose="020B0004020202020204" pitchFamily="34" charset="0"/>
                <a:cs typeface="Times New Roman" panose="02020603050405020304" pitchFamily="18" charset="0"/>
              </a:rPr>
              <a:t> visualizes the correlation between </a:t>
            </a:r>
            <a:r>
              <a:rPr lang="en-US" sz="2000" b="1" kern="100" dirty="0">
                <a:effectLst/>
                <a:ea typeface="Aptos" panose="020B0004020202020204" pitchFamily="34" charset="0"/>
                <a:cs typeface="Times New Roman" panose="02020603050405020304" pitchFamily="18" charset="0"/>
              </a:rPr>
              <a:t>payload mass</a:t>
            </a:r>
            <a:r>
              <a:rPr lang="en-US" sz="2000" kern="100" dirty="0">
                <a:effectLst/>
                <a:ea typeface="Aptos" panose="020B0004020202020204" pitchFamily="34" charset="0"/>
                <a:cs typeface="Times New Roman" panose="02020603050405020304" pitchFamily="18" charset="0"/>
              </a:rPr>
              <a:t> and </a:t>
            </a:r>
            <a:r>
              <a:rPr lang="en-US" sz="2000" b="1" kern="100" dirty="0">
                <a:effectLst/>
                <a:ea typeface="Aptos" panose="020B0004020202020204" pitchFamily="34" charset="0"/>
                <a:cs typeface="Times New Roman" panose="02020603050405020304" pitchFamily="18" charset="0"/>
              </a:rPr>
              <a:t>launch success</a:t>
            </a:r>
            <a:r>
              <a:rPr lang="en-US" sz="2000" kern="100" dirty="0">
                <a:effectLst/>
                <a:ea typeface="Aptos" panose="020B0004020202020204" pitchFamily="34" charset="0"/>
                <a:cs typeface="Times New Roman" panose="02020603050405020304" pitchFamily="18" charset="0"/>
              </a:rPr>
              <a:t>, segmented by booster version categories, providing insights into how payload sizes impact launch outcomes. Two primary interactions are offered: a </a:t>
            </a:r>
            <a:r>
              <a:rPr lang="en-US" sz="2000" b="1" kern="100" dirty="0">
                <a:effectLst/>
                <a:ea typeface="Aptos" panose="020B0004020202020204" pitchFamily="34" charset="0"/>
                <a:cs typeface="Times New Roman" panose="02020603050405020304" pitchFamily="18" charset="0"/>
              </a:rPr>
              <a:t>dropdown menu</a:t>
            </a:r>
            <a:r>
              <a:rPr lang="en-US" sz="2000" kern="100" dirty="0">
                <a:effectLst/>
                <a:ea typeface="Aptos" panose="020B0004020202020204" pitchFamily="34" charset="0"/>
                <a:cs typeface="Times New Roman" panose="02020603050405020304" pitchFamily="18" charset="0"/>
              </a:rPr>
              <a:t> to select specific launch sites or view data for all sites, and a </a:t>
            </a:r>
            <a:r>
              <a:rPr lang="en-US" sz="2000" b="1" kern="100" dirty="0">
                <a:effectLst/>
                <a:ea typeface="Aptos" panose="020B0004020202020204" pitchFamily="34" charset="0"/>
                <a:cs typeface="Times New Roman" panose="02020603050405020304" pitchFamily="18" charset="0"/>
              </a:rPr>
              <a:t>range slider</a:t>
            </a:r>
            <a:r>
              <a:rPr lang="en-US" sz="2000" kern="100" dirty="0">
                <a:effectLst/>
                <a:ea typeface="Aptos" panose="020B0004020202020204" pitchFamily="34" charset="0"/>
                <a:cs typeface="Times New Roman" panose="02020603050405020304" pitchFamily="18" charset="0"/>
              </a:rPr>
              <a:t> to filter payload mass, enabling a more focused analysis. These interactive elements give users the flexibility to explore and analyze the data dynamically, examining relationships between payload, success, and launch site performance.</a:t>
            </a:r>
          </a:p>
          <a:p>
            <a:pPr marL="0" indent="0" algn="just">
              <a:buNone/>
            </a:pPr>
            <a:endParaRPr lang="en-US" sz="2000" kern="100" dirty="0">
              <a:ea typeface="Aptos" panose="020B0004020202020204" pitchFamily="34" charset="0"/>
              <a:cs typeface="Times New Roman" panose="02020603050405020304" pitchFamily="18" charset="0"/>
            </a:endParaRPr>
          </a:p>
          <a:p>
            <a:pPr marL="0" indent="0" algn="just">
              <a:buNone/>
            </a:pPr>
            <a:r>
              <a:rPr lang="en-US" sz="2000" kern="100" dirty="0">
                <a:effectLst/>
                <a:ea typeface="Aptos" panose="020B0004020202020204" pitchFamily="34" charset="0"/>
                <a:cs typeface="Times New Roman" panose="02020603050405020304" pitchFamily="18" charset="0"/>
              </a:rPr>
              <a:t>GITHUB LINK: </a:t>
            </a:r>
            <a:r>
              <a:rPr lang="en-US" sz="2000" b="1" kern="100" dirty="0">
                <a:ea typeface="Aptos" panose="020B0004020202020204" pitchFamily="34" charset="0"/>
                <a:cs typeface="Times New Roman" panose="02020603050405020304" pitchFamily="18" charset="0"/>
              </a:rPr>
              <a:t>https://github.com/priya-ganna/IBM-Data-Science-Series-10-Capstone.git</a:t>
            </a:r>
            <a:endParaRPr lang="en-US" sz="2000" kern="100" dirty="0">
              <a:effectLst/>
              <a:ea typeface="Aptos" panose="020B000402020202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marR="0" indent="0" algn="just">
              <a:lnSpc>
                <a:spcPct val="107000"/>
              </a:lnSpc>
              <a:spcAft>
                <a:spcPts val="800"/>
              </a:spcAft>
              <a:buNone/>
            </a:pPr>
            <a:r>
              <a:rPr lang="en-US" sz="2000" kern="100" dirty="0">
                <a:effectLst/>
                <a:ea typeface="Aptos" panose="020B0004020202020204" pitchFamily="34" charset="0"/>
                <a:cs typeface="Times New Roman" panose="02020603050405020304" pitchFamily="18" charset="0"/>
              </a:rPr>
              <a:t>The model development process began with </a:t>
            </a:r>
            <a:r>
              <a:rPr lang="en-US" sz="2000" b="1" kern="100" dirty="0">
                <a:effectLst/>
                <a:ea typeface="Aptos" panose="020B0004020202020204" pitchFamily="34" charset="0"/>
                <a:cs typeface="Times New Roman" panose="02020603050405020304" pitchFamily="18" charset="0"/>
              </a:rPr>
              <a:t>data preprocessing</a:t>
            </a:r>
            <a:r>
              <a:rPr lang="en-US" sz="2000" kern="100" dirty="0">
                <a:effectLst/>
                <a:ea typeface="Aptos" panose="020B0004020202020204" pitchFamily="34" charset="0"/>
                <a:cs typeface="Times New Roman" panose="02020603050405020304" pitchFamily="18" charset="0"/>
              </a:rPr>
              <a:t>, which included standardizing the data and splitting it into training and testing sets. Next, </a:t>
            </a:r>
            <a:r>
              <a:rPr lang="en-US" sz="2000" b="1" kern="100" dirty="0">
                <a:effectLst/>
                <a:ea typeface="Aptos" panose="020B0004020202020204" pitchFamily="34" charset="0"/>
                <a:cs typeface="Times New Roman" panose="02020603050405020304" pitchFamily="18" charset="0"/>
              </a:rPr>
              <a:t>feature engineering</a:t>
            </a:r>
            <a:r>
              <a:rPr lang="en-US" sz="2000" kern="100" dirty="0">
                <a:effectLst/>
                <a:ea typeface="Aptos" panose="020B0004020202020204" pitchFamily="34" charset="0"/>
                <a:cs typeface="Times New Roman" panose="02020603050405020304" pitchFamily="18" charset="0"/>
              </a:rPr>
              <a:t> was applied to identify relevant predictors for the classification task. Various machine learning models, such as logistic regression, SVM, and decision trees, were trained and evaluated using metrics like accuracy and F1 score. </a:t>
            </a:r>
            <a:r>
              <a:rPr lang="en-US" sz="2000" b="1" kern="100" dirty="0">
                <a:effectLst/>
                <a:ea typeface="Aptos" panose="020B0004020202020204" pitchFamily="34" charset="0"/>
                <a:cs typeface="Times New Roman" panose="02020603050405020304" pitchFamily="18" charset="0"/>
              </a:rPr>
              <a:t>Hyperparameter tuning</a:t>
            </a:r>
            <a:r>
              <a:rPr lang="en-US" sz="2000" kern="100" dirty="0">
                <a:effectLst/>
                <a:ea typeface="Aptos" panose="020B0004020202020204" pitchFamily="34" charset="0"/>
                <a:cs typeface="Times New Roman" panose="02020603050405020304" pitchFamily="18" charset="0"/>
              </a:rPr>
              <a:t> using techniques like </a:t>
            </a:r>
            <a:r>
              <a:rPr lang="en-US" sz="2000" kern="100" dirty="0" err="1">
                <a:effectLst/>
                <a:ea typeface="Aptos" panose="020B0004020202020204" pitchFamily="34" charset="0"/>
                <a:cs typeface="Times New Roman" panose="02020603050405020304" pitchFamily="18" charset="0"/>
              </a:rPr>
              <a:t>GridSearchCV</a:t>
            </a:r>
            <a:r>
              <a:rPr lang="en-US" sz="2000" kern="100" dirty="0">
                <a:effectLst/>
                <a:ea typeface="Aptos" panose="020B0004020202020204" pitchFamily="34" charset="0"/>
                <a:cs typeface="Times New Roman" panose="02020603050405020304" pitchFamily="18" charset="0"/>
              </a:rPr>
              <a:t> optimized model performance, while additional </a:t>
            </a:r>
            <a:r>
              <a:rPr lang="en-US" sz="2000" b="1" kern="100" dirty="0">
                <a:effectLst/>
                <a:ea typeface="Aptos" panose="020B0004020202020204" pitchFamily="34" charset="0"/>
                <a:cs typeface="Times New Roman" panose="02020603050405020304" pitchFamily="18" charset="0"/>
              </a:rPr>
              <a:t>optimization steps</a:t>
            </a:r>
            <a:r>
              <a:rPr lang="en-US" sz="2000" kern="100" dirty="0">
                <a:effectLst/>
                <a:ea typeface="Aptos" panose="020B0004020202020204" pitchFamily="34" charset="0"/>
                <a:cs typeface="Times New Roman" panose="02020603050405020304" pitchFamily="18" charset="0"/>
              </a:rPr>
              <a:t>, such as feature selection, further refined the models. Finally, the best-performing model was selected based on its evaluation metrics, ensuring it met the desired predictive performance standards.</a:t>
            </a:r>
          </a:p>
          <a:p>
            <a:pPr marL="0" marR="0" indent="0" algn="just">
              <a:lnSpc>
                <a:spcPct val="107000"/>
              </a:lnSpc>
              <a:spcAft>
                <a:spcPts val="800"/>
              </a:spcAft>
              <a:buNone/>
            </a:pPr>
            <a:endParaRPr lang="en-US" sz="2000" kern="100" dirty="0">
              <a:ea typeface="Aptos" panose="020B0004020202020204" pitchFamily="34" charset="0"/>
              <a:cs typeface="Times New Roman" panose="02020603050405020304" pitchFamily="18" charset="0"/>
            </a:endParaRPr>
          </a:p>
          <a:p>
            <a:pPr marL="0" marR="0" indent="0" algn="just">
              <a:lnSpc>
                <a:spcPct val="107000"/>
              </a:lnSpc>
              <a:spcAft>
                <a:spcPts val="800"/>
              </a:spcAft>
              <a:buNone/>
            </a:pPr>
            <a:r>
              <a:rPr lang="en-US" sz="2000" kern="100" dirty="0">
                <a:effectLst/>
                <a:ea typeface="Aptos" panose="020B0004020202020204" pitchFamily="34" charset="0"/>
                <a:cs typeface="Times New Roman" panose="02020603050405020304" pitchFamily="18" charset="0"/>
              </a:rPr>
              <a:t>GITHUB LINK: </a:t>
            </a:r>
            <a:r>
              <a:rPr lang="en-US" sz="2000" b="1" kern="100" dirty="0">
                <a:ea typeface="Aptos" panose="020B0004020202020204" pitchFamily="34" charset="0"/>
                <a:cs typeface="Times New Roman" panose="02020603050405020304" pitchFamily="18" charset="0"/>
              </a:rPr>
              <a:t>https://github.com/priya-ganna/IBM-Data-Science-Series-10-Capstone.git</a:t>
            </a:r>
            <a:endParaRPr lang="en-US" sz="2000" kern="100" dirty="0">
              <a:effectLst/>
              <a:ea typeface="Aptos" panose="020B000402020202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48733" y="1447800"/>
            <a:ext cx="11294534" cy="4979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indent="0" algn="just">
              <a:lnSpc>
                <a:spcPct val="107000"/>
              </a:lnSpc>
              <a:spcAft>
                <a:spcPts val="800"/>
              </a:spcAft>
              <a:buNone/>
            </a:pPr>
            <a:r>
              <a:rPr lang="en-US" sz="1400" b="1" kern="100" dirty="0">
                <a:solidFill>
                  <a:schemeClr val="tx1"/>
                </a:solidFill>
                <a:effectLst/>
                <a:latin typeface="+mn-lt"/>
                <a:ea typeface="Aptos" panose="020B0004020202020204" pitchFamily="34" charset="0"/>
                <a:cs typeface="Times New Roman" panose="02020603050405020304" pitchFamily="18" charset="0"/>
              </a:rPr>
              <a:t>Exploratory Data Analysis (EDA):</a:t>
            </a:r>
          </a:p>
          <a:p>
            <a:pPr marL="0" marR="0" indent="0" algn="just">
              <a:lnSpc>
                <a:spcPct val="107000"/>
              </a:lnSpc>
              <a:spcAft>
                <a:spcPts val="800"/>
              </a:spcAft>
              <a:buNone/>
            </a:pPr>
            <a:r>
              <a:rPr lang="en-US" sz="1400" b="1" kern="100" dirty="0">
                <a:solidFill>
                  <a:schemeClr val="tx1"/>
                </a:solidFill>
                <a:effectLst/>
                <a:latin typeface="+mn-lt"/>
                <a:ea typeface="Aptos" panose="020B0004020202020204" pitchFamily="34" charset="0"/>
                <a:cs typeface="Times New Roman" panose="02020603050405020304" pitchFamily="18" charset="0"/>
              </a:rPr>
              <a:t>Descriptive Statistics:</a:t>
            </a:r>
            <a:r>
              <a:rPr lang="en-US" sz="1400" kern="100" dirty="0">
                <a:solidFill>
                  <a:schemeClr val="tx1"/>
                </a:solidFill>
                <a:effectLst/>
                <a:latin typeface="+mn-lt"/>
                <a:ea typeface="Aptos" panose="020B0004020202020204" pitchFamily="34" charset="0"/>
                <a:cs typeface="Times New Roman" panose="02020603050405020304" pitchFamily="18" charset="0"/>
              </a:rPr>
              <a:t> Provided insights into the distribution and central tendencies of features such as payload mass, orbit type, and launch site.</a:t>
            </a:r>
          </a:p>
          <a:p>
            <a:pPr marL="0" marR="0" indent="0" algn="just">
              <a:lnSpc>
                <a:spcPct val="107000"/>
              </a:lnSpc>
              <a:spcAft>
                <a:spcPts val="800"/>
              </a:spcAft>
              <a:buNone/>
            </a:pPr>
            <a:r>
              <a:rPr lang="en-US" sz="1400" b="1" kern="100" dirty="0">
                <a:solidFill>
                  <a:schemeClr val="tx1"/>
                </a:solidFill>
                <a:effectLst/>
                <a:latin typeface="+mn-lt"/>
                <a:ea typeface="Aptos" panose="020B0004020202020204" pitchFamily="34" charset="0"/>
                <a:cs typeface="Times New Roman" panose="02020603050405020304" pitchFamily="18" charset="0"/>
              </a:rPr>
              <a:t>Visualizations:</a:t>
            </a:r>
            <a:r>
              <a:rPr lang="en-US" sz="1400" kern="100" dirty="0">
                <a:solidFill>
                  <a:schemeClr val="tx1"/>
                </a:solidFill>
                <a:effectLst/>
                <a:latin typeface="+mn-lt"/>
                <a:ea typeface="Aptos" panose="020B0004020202020204" pitchFamily="34" charset="0"/>
                <a:cs typeface="Times New Roman" panose="02020603050405020304" pitchFamily="18" charset="0"/>
              </a:rPr>
              <a:t> Key patterns and relationships were identified using bar charts, scatterplots, and heatmaps. For example, payload mass showed significant correlation with landing success.</a:t>
            </a:r>
          </a:p>
          <a:p>
            <a:pPr marL="0" marR="0" indent="0" algn="just">
              <a:lnSpc>
                <a:spcPct val="107000"/>
              </a:lnSpc>
              <a:spcAft>
                <a:spcPts val="800"/>
              </a:spcAft>
              <a:buNone/>
            </a:pPr>
            <a:r>
              <a:rPr lang="en-US" sz="1400" b="1" kern="100" dirty="0">
                <a:solidFill>
                  <a:schemeClr val="tx1"/>
                </a:solidFill>
                <a:effectLst/>
                <a:latin typeface="+mn-lt"/>
                <a:ea typeface="Aptos" panose="020B0004020202020204" pitchFamily="34" charset="0"/>
                <a:cs typeface="Times New Roman" panose="02020603050405020304" pitchFamily="18" charset="0"/>
              </a:rPr>
              <a:t>Feature Importance:</a:t>
            </a:r>
            <a:r>
              <a:rPr lang="en-US" sz="1400" kern="100" dirty="0">
                <a:solidFill>
                  <a:schemeClr val="tx1"/>
                </a:solidFill>
                <a:effectLst/>
                <a:latin typeface="+mn-lt"/>
                <a:ea typeface="Aptos" panose="020B0004020202020204" pitchFamily="34" charset="0"/>
                <a:cs typeface="Times New Roman" panose="02020603050405020304" pitchFamily="18" charset="0"/>
              </a:rPr>
              <a:t> EDA revealed features like Launch Site, Payload Mass, and Orbit as critical predictors for first-stage landing outcomes.</a:t>
            </a:r>
          </a:p>
          <a:p>
            <a:pPr marL="0" marR="0" indent="0" algn="just">
              <a:lnSpc>
                <a:spcPct val="107000"/>
              </a:lnSpc>
              <a:spcAft>
                <a:spcPts val="800"/>
              </a:spcAft>
              <a:buNone/>
            </a:pPr>
            <a:r>
              <a:rPr lang="en-US" sz="1400" b="1" kern="100" dirty="0">
                <a:solidFill>
                  <a:schemeClr val="tx1"/>
                </a:solidFill>
                <a:effectLst/>
                <a:latin typeface="+mn-lt"/>
                <a:ea typeface="Aptos" panose="020B0004020202020204" pitchFamily="34" charset="0"/>
                <a:cs typeface="Times New Roman" panose="02020603050405020304" pitchFamily="18" charset="0"/>
              </a:rPr>
              <a:t>Interactive Analytics Demo:</a:t>
            </a:r>
            <a:endParaRPr lang="en-US" sz="1400" b="1" kern="100" dirty="0">
              <a:solidFill>
                <a:schemeClr val="tx1"/>
              </a:solidFill>
              <a:latin typeface="+mn-lt"/>
              <a:ea typeface="Aptos" panose="020B0004020202020204" pitchFamily="34" charset="0"/>
              <a:cs typeface="Times New Roman" panose="02020603050405020304" pitchFamily="18" charset="0"/>
            </a:endParaRPr>
          </a:p>
          <a:p>
            <a:pPr marL="0" marR="0" indent="0" algn="just">
              <a:lnSpc>
                <a:spcPct val="107000"/>
              </a:lnSpc>
              <a:spcAft>
                <a:spcPts val="800"/>
              </a:spcAft>
              <a:buNone/>
            </a:pPr>
            <a:r>
              <a:rPr lang="en-US" sz="1400" kern="100" dirty="0">
                <a:solidFill>
                  <a:schemeClr val="tx1"/>
                </a:solidFill>
                <a:effectLst/>
                <a:latin typeface="+mn-lt"/>
                <a:ea typeface="Aptos" panose="020B0004020202020204" pitchFamily="34" charset="0"/>
                <a:cs typeface="Times New Roman" panose="02020603050405020304" pitchFamily="18" charset="0"/>
              </a:rPr>
              <a:t>An interactive map showcasing launch locations and their respective success rates. Slider-based visualizations to analyze the impact of payload mass on success probabilities. Dynamic graphs reflecting success rates based on orbit type.</a:t>
            </a:r>
          </a:p>
          <a:p>
            <a:pPr marL="0" marR="0" indent="0" algn="just">
              <a:lnSpc>
                <a:spcPct val="107000"/>
              </a:lnSpc>
              <a:spcAft>
                <a:spcPts val="800"/>
              </a:spcAft>
              <a:buNone/>
            </a:pPr>
            <a:r>
              <a:rPr lang="en-US" sz="1400" b="1" kern="100" dirty="0">
                <a:solidFill>
                  <a:schemeClr val="tx1"/>
                </a:solidFill>
                <a:effectLst/>
                <a:latin typeface="+mn-lt"/>
                <a:ea typeface="Aptos" panose="020B0004020202020204" pitchFamily="34" charset="0"/>
                <a:cs typeface="Times New Roman" panose="02020603050405020304" pitchFamily="18" charset="0"/>
              </a:rPr>
              <a:t>Predictive Analysis:</a:t>
            </a:r>
            <a:endParaRPr lang="en-US" sz="1400" kern="100" dirty="0">
              <a:solidFill>
                <a:schemeClr val="tx1"/>
              </a:solidFill>
              <a:effectLst/>
              <a:latin typeface="+mn-lt"/>
              <a:ea typeface="Aptos" panose="020B0004020202020204" pitchFamily="34" charset="0"/>
              <a:cs typeface="Times New Roman" panose="02020603050405020304" pitchFamily="18" charset="0"/>
            </a:endParaRPr>
          </a:p>
          <a:p>
            <a:pPr marL="0" marR="0" lvl="0" indent="0" algn="just">
              <a:lnSpc>
                <a:spcPct val="107000"/>
              </a:lnSpc>
              <a:spcAft>
                <a:spcPts val="800"/>
              </a:spcAft>
              <a:buSzPts val="1000"/>
              <a:buNone/>
              <a:tabLst>
                <a:tab pos="457200" algn="l"/>
              </a:tabLst>
            </a:pPr>
            <a:r>
              <a:rPr lang="en-US" sz="1400" b="1" kern="100" dirty="0">
                <a:solidFill>
                  <a:schemeClr val="tx1"/>
                </a:solidFill>
                <a:effectLst/>
                <a:latin typeface="+mn-lt"/>
                <a:ea typeface="Aptos" panose="020B0004020202020204" pitchFamily="34" charset="0"/>
                <a:cs typeface="Times New Roman" panose="02020603050405020304" pitchFamily="18" charset="0"/>
              </a:rPr>
              <a:t>Model Evaluation:</a:t>
            </a:r>
            <a:r>
              <a:rPr lang="en-US" sz="1400" kern="100" dirty="0">
                <a:solidFill>
                  <a:schemeClr val="tx1"/>
                </a:solidFill>
                <a:effectLst/>
                <a:latin typeface="+mn-lt"/>
                <a:ea typeface="Aptos" panose="020B0004020202020204" pitchFamily="34" charset="0"/>
                <a:cs typeface="Times New Roman" panose="02020603050405020304" pitchFamily="18" charset="0"/>
              </a:rPr>
              <a:t> The best-performing model achieved a high accuracy (~84%) and F1 score, indicating balanced precision and recall.</a:t>
            </a:r>
          </a:p>
          <a:p>
            <a:pPr marL="0" marR="0" lvl="0" indent="0" algn="just">
              <a:lnSpc>
                <a:spcPct val="107000"/>
              </a:lnSpc>
              <a:spcAft>
                <a:spcPts val="800"/>
              </a:spcAft>
              <a:buSzPts val="1000"/>
              <a:buNone/>
              <a:tabLst>
                <a:tab pos="457200" algn="l"/>
              </a:tabLst>
            </a:pPr>
            <a:r>
              <a:rPr lang="en-US" sz="1400" b="1" kern="100" dirty="0">
                <a:solidFill>
                  <a:schemeClr val="tx1"/>
                </a:solidFill>
                <a:effectLst/>
                <a:latin typeface="+mn-lt"/>
                <a:ea typeface="Aptos" panose="020B0004020202020204" pitchFamily="34" charset="0"/>
                <a:cs typeface="Times New Roman" panose="02020603050405020304" pitchFamily="18" charset="0"/>
              </a:rPr>
              <a:t>Feature Contributions:</a:t>
            </a:r>
            <a:r>
              <a:rPr lang="en-US" sz="1400" kern="100" dirty="0">
                <a:solidFill>
                  <a:schemeClr val="tx1"/>
                </a:solidFill>
                <a:effectLst/>
                <a:latin typeface="+mn-lt"/>
                <a:ea typeface="Aptos" panose="020B0004020202020204" pitchFamily="34" charset="0"/>
                <a:cs typeface="Times New Roman" panose="02020603050405020304" pitchFamily="18" charset="0"/>
              </a:rPr>
              <a:t> Logistic Regression revealed Launch Site as the most significant predictor, followed by Orbit and Payload Mass.</a:t>
            </a:r>
          </a:p>
          <a:p>
            <a:pPr marL="0" marR="0" lvl="0" indent="0" algn="just">
              <a:lnSpc>
                <a:spcPct val="107000"/>
              </a:lnSpc>
              <a:spcAft>
                <a:spcPts val="800"/>
              </a:spcAft>
              <a:buSzPts val="1000"/>
              <a:buNone/>
              <a:tabLst>
                <a:tab pos="457200" algn="l"/>
              </a:tabLst>
            </a:pPr>
            <a:r>
              <a:rPr lang="en-US" sz="1400" b="1" kern="100" dirty="0">
                <a:solidFill>
                  <a:schemeClr val="tx1"/>
                </a:solidFill>
                <a:effectLst/>
                <a:latin typeface="+mn-lt"/>
                <a:ea typeface="Aptos" panose="020B0004020202020204" pitchFamily="34" charset="0"/>
                <a:cs typeface="Times New Roman" panose="02020603050405020304" pitchFamily="18" charset="0"/>
              </a:rPr>
              <a:t>Final Model Performance:</a:t>
            </a:r>
            <a:r>
              <a:rPr lang="en-US" sz="1400" kern="100" dirty="0">
                <a:solidFill>
                  <a:schemeClr val="tx1"/>
                </a:solidFill>
                <a:effectLst/>
                <a:latin typeface="+mn-lt"/>
                <a:ea typeface="Aptos" panose="020B0004020202020204" pitchFamily="34" charset="0"/>
                <a:cs typeface="Times New Roman" panose="02020603050405020304" pitchFamily="18" charset="0"/>
              </a:rPr>
              <a:t> Demonstrated reliable predictions on test data, validating the model's robustness for practical applications.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97001"/>
            <a:ext cx="10515599" cy="1921932"/>
          </a:xfrm>
          <a:prstGeom prst="rect">
            <a:avLst/>
          </a:prstGeom>
        </p:spPr>
        <p:txBody>
          <a:bodyPr>
            <a:noAutofit/>
          </a:bodyPr>
          <a:lstStyle/>
          <a:p>
            <a:pPr algn="just">
              <a:lnSpc>
                <a:spcPts val="1425"/>
              </a:lnSpc>
            </a:pPr>
            <a:r>
              <a:rPr lang="en-US" sz="1400" b="0" dirty="0">
                <a:effectLst/>
              </a:rPr>
              <a:t>Multiple Launches from the Same Site: You might see clusters of data points corresponding to specific launch sites. These clusters would show how many flights have been made from a particular site and their outcomes.</a:t>
            </a:r>
          </a:p>
          <a:p>
            <a:pPr algn="just">
              <a:lnSpc>
                <a:spcPts val="1425"/>
              </a:lnSpc>
            </a:pPr>
            <a:r>
              <a:rPr lang="en-US" sz="1400" b="0" dirty="0">
                <a:effectLst/>
              </a:rPr>
              <a:t>Launch Outcome by Site: The Class hue will indicate whether the launch was successful (Class == 1) or failed (Class == 0). This can help show if some sites have a higher success rate.</a:t>
            </a:r>
          </a:p>
          <a:p>
            <a:pPr algn="just">
              <a:lnSpc>
                <a:spcPts val="1425"/>
              </a:lnSpc>
            </a:pPr>
            <a:r>
              <a:rPr lang="en-US" sz="1400" b="0" dirty="0">
                <a:effectLst/>
              </a:rPr>
              <a:t>Trend Over Time (via Flight Number): If there are certain patterns as the Flight Number increases, like increased successful landings (for instance, the more flight attempts, the higher the success rate), this might indicate improvements in the system or technology.</a:t>
            </a:r>
          </a:p>
          <a:p>
            <a:pPr algn="just">
              <a:lnSpc>
                <a:spcPts val="1425"/>
              </a:lnSpc>
            </a:pPr>
            <a:r>
              <a:rPr lang="en-US" sz="1400" b="0" dirty="0">
                <a:effectLst/>
              </a:rPr>
              <a:t>Launch Site Performance: The specific launch site could show differences in success and failure rates, potentially influenced by factors like location, infrastructure, and payload size.</a:t>
            </a:r>
          </a:p>
          <a:p>
            <a:pPr marL="0" indent="0" algn="just">
              <a:lnSpc>
                <a:spcPct val="100000"/>
              </a:lnSpc>
              <a:spcBef>
                <a:spcPts val="1400"/>
              </a:spcBef>
              <a:buNone/>
            </a:pPr>
            <a:endParaRPr lang="en-US" sz="1400"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69C4A563-553E-4E47-7613-6D9A47D46C2D}"/>
              </a:ext>
            </a:extLst>
          </p:cNvPr>
          <p:cNvPicPr>
            <a:picLocks noChangeAspect="1"/>
          </p:cNvPicPr>
          <p:nvPr/>
        </p:nvPicPr>
        <p:blipFill>
          <a:blip r:embed="rId3"/>
          <a:stretch>
            <a:fillRect/>
          </a:stretch>
        </p:blipFill>
        <p:spPr>
          <a:xfrm>
            <a:off x="93133" y="3547536"/>
            <a:ext cx="12030678" cy="253624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4000"/>
            <a:ext cx="10626122" cy="1905000"/>
          </a:xfrm>
          <a:prstGeom prst="rect">
            <a:avLst/>
          </a:prstGeom>
        </p:spPr>
        <p:txBody>
          <a:bodyPr>
            <a:normAutofit/>
          </a:bodyPr>
          <a:lstStyle/>
          <a:p>
            <a:pPr algn="just">
              <a:lnSpc>
                <a:spcPts val="1425"/>
              </a:lnSpc>
            </a:pPr>
            <a:r>
              <a:rPr lang="en-US" sz="1400" b="0" dirty="0">
                <a:effectLst/>
              </a:rPr>
              <a:t>Payload Mass for Each Launch Site: You may notice that different sites handle different ranges of payload masses. Some launch sites may focus on handling only light payloads, while others are equipped for heavy payloads.</a:t>
            </a:r>
            <a:endParaRPr lang="en-US" sz="1400" dirty="0"/>
          </a:p>
          <a:p>
            <a:pPr algn="just">
              <a:lnSpc>
                <a:spcPts val="1425"/>
              </a:lnSpc>
            </a:pPr>
            <a:r>
              <a:rPr lang="en-US" sz="1400" b="0" dirty="0">
                <a:effectLst/>
              </a:rPr>
              <a:t>Heavier Payloads at Certain Sites: If there are very few or no launches with payload masses greater than 10,000 kg from certain sites like VAFB-SLC, it could indicate that the site's infrastructure or capacity doesn't support launching heavy payloads. This would explain why heavier payloads are not being launched from there.</a:t>
            </a:r>
          </a:p>
          <a:p>
            <a:pPr algn="just">
              <a:lnSpc>
                <a:spcPts val="1425"/>
              </a:lnSpc>
            </a:pPr>
            <a:r>
              <a:rPr lang="en-US" sz="1400" b="0" dirty="0">
                <a:effectLst/>
              </a:rPr>
              <a:t>Launch Outcome: The Class hue (success/failure) will help identify if the weight of the payload has any relationship with the launch outcome. For example, if we see many failures associated with heavier payloads from certain launch sites, this might suggest that heavy payloads could be a factor in launch challenges for specific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3B7693C1-41A4-C115-12E2-F2D842656332}"/>
              </a:ext>
            </a:extLst>
          </p:cNvPr>
          <p:cNvPicPr>
            <a:picLocks noChangeAspect="1"/>
          </p:cNvPicPr>
          <p:nvPr/>
        </p:nvPicPr>
        <p:blipFill>
          <a:blip r:embed="rId3"/>
          <a:stretch>
            <a:fillRect/>
          </a:stretch>
        </p:blipFill>
        <p:spPr>
          <a:xfrm>
            <a:off x="101599" y="3556636"/>
            <a:ext cx="12022211" cy="25362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399" y="1463307"/>
            <a:ext cx="3711649" cy="5032268"/>
          </a:xfrm>
          <a:prstGeom prst="rect">
            <a:avLst/>
          </a:prstGeom>
        </p:spPr>
        <p:txBody>
          <a:bodyPr>
            <a:normAutofit/>
          </a:bodyPr>
          <a:lstStyle/>
          <a:p>
            <a:pPr algn="just">
              <a:lnSpc>
                <a:spcPts val="1425"/>
              </a:lnSpc>
            </a:pPr>
            <a:r>
              <a:rPr lang="en-US" sz="1400" b="0" dirty="0">
                <a:effectLst/>
              </a:rPr>
              <a:t>Success Rate by Orbit: Each bar represents the mean Class value for each orbit type, which indicates the success rate for launches in that orbit. The higher the bar, the higher the success rate for that specific orbit type.</a:t>
            </a:r>
          </a:p>
          <a:p>
            <a:pPr algn="just">
              <a:lnSpc>
                <a:spcPts val="1425"/>
              </a:lnSpc>
            </a:pPr>
            <a:r>
              <a:rPr lang="en-US" sz="1400" b="0" dirty="0">
                <a:effectLst/>
              </a:rPr>
              <a:t>Identify High Success Rates: Orbits with higher bars indicate that the launches associated with those orbit types generally had a higher success rate. Look for orbit types that consistently show near a 1.0 (indicating high success).</a:t>
            </a:r>
          </a:p>
          <a:p>
            <a:pPr algn="just">
              <a:lnSpc>
                <a:spcPts val="1425"/>
              </a:lnSpc>
            </a:pPr>
            <a:r>
              <a:rPr lang="en-US" sz="1400" b="0" dirty="0">
                <a:effectLst/>
              </a:rPr>
              <a:t>Lower Success Rates: If some orbits have lower bars (closer to 0), it suggests that the launches within these orbits have a lower success rate, possibly due to challenges related to the payload or conditions for that specific orbit.</a:t>
            </a:r>
          </a:p>
          <a:p>
            <a:pPr algn="just">
              <a:lnSpc>
                <a:spcPts val="1425"/>
              </a:lnSpc>
            </a:pPr>
            <a:r>
              <a:rPr lang="en-US" sz="1400" b="0" dirty="0">
                <a:effectLst/>
              </a:rPr>
              <a:t>Interesting Insights: Some specific orbit types might have a history of more successful launches compared to others, which could imply a particular orbit's favorable conditions for launches.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073DC97-8380-A1A3-BCB1-328845715C7A}"/>
              </a:ext>
            </a:extLst>
          </p:cNvPr>
          <p:cNvPicPr>
            <a:picLocks noChangeAspect="1"/>
          </p:cNvPicPr>
          <p:nvPr/>
        </p:nvPicPr>
        <p:blipFill>
          <a:blip r:embed="rId3"/>
          <a:stretch>
            <a:fillRect/>
          </a:stretch>
        </p:blipFill>
        <p:spPr>
          <a:xfrm>
            <a:off x="261937" y="1463307"/>
            <a:ext cx="7730596" cy="503226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85667" y="1560883"/>
            <a:ext cx="3911497" cy="4866328"/>
          </a:xfrm>
          <a:prstGeom prst="rect">
            <a:avLst/>
          </a:prstGeom>
        </p:spPr>
        <p:txBody>
          <a:bodyPr>
            <a:normAutofit fontScale="77500" lnSpcReduction="20000"/>
          </a:bodyPr>
          <a:lstStyle/>
          <a:p>
            <a:pPr algn="just">
              <a:lnSpc>
                <a:spcPts val="1425"/>
              </a:lnSpc>
            </a:pPr>
            <a:r>
              <a:rPr lang="en-US" sz="1600" b="0" dirty="0">
                <a:effectLst/>
              </a:rPr>
              <a:t>LEO (Low Earth Orbit) Relationship: In LEO orbit, you might notice a trend where success seems to improve with increasing </a:t>
            </a:r>
            <a:r>
              <a:rPr lang="en-US" sz="1600" b="0" dirty="0" err="1">
                <a:effectLst/>
              </a:rPr>
              <a:t>FlightNumber</a:t>
            </a:r>
            <a:r>
              <a:rPr lang="en-US" sz="1600" b="0" dirty="0">
                <a:effectLst/>
              </a:rPr>
              <a:t>. This suggests that over time, as SpaceX gains more experience and improves its technology, the success rate of LEO missions may increase, making LEO launches more reliable as the number of flights grows.</a:t>
            </a:r>
          </a:p>
          <a:p>
            <a:pPr algn="just">
              <a:lnSpc>
                <a:spcPts val="1425"/>
              </a:lnSpc>
            </a:pPr>
            <a:r>
              <a:rPr lang="en-US" sz="1600" b="0" dirty="0">
                <a:effectLst/>
              </a:rPr>
              <a:t>GTO (Geostationary Transfer Orbit) Behavior: For the GTO orbit, you may see no significant pattern between </a:t>
            </a:r>
            <a:r>
              <a:rPr lang="en-US" sz="1600" b="0" dirty="0" err="1">
                <a:effectLst/>
              </a:rPr>
              <a:t>FlightNumber</a:t>
            </a:r>
            <a:r>
              <a:rPr lang="en-US" sz="1600" b="0" dirty="0">
                <a:effectLst/>
              </a:rPr>
              <a:t> and success. The plot could show scattered results with no clear trend indicating that, for GTO missions, success does not necessarily depend on the number of flights. The GTO orbit might be more challenging, with various payload or mission-related complexities impacting the outcomes.</a:t>
            </a:r>
          </a:p>
          <a:p>
            <a:pPr algn="just">
              <a:lnSpc>
                <a:spcPts val="1425"/>
              </a:lnSpc>
            </a:pPr>
            <a:r>
              <a:rPr lang="en-US" sz="1600" b="0" dirty="0">
                <a:effectLst/>
              </a:rPr>
              <a:t>Scatter Point Distribution: If you observe concentrated areas where most points are located (whether successful or failed), it suggests that a particular region in </a:t>
            </a:r>
            <a:r>
              <a:rPr lang="en-US" sz="1600" b="0" dirty="0" err="1">
                <a:effectLst/>
              </a:rPr>
              <a:t>FlightNumber</a:t>
            </a:r>
            <a:r>
              <a:rPr lang="en-US" sz="1600" b="0" dirty="0">
                <a:effectLst/>
              </a:rPr>
              <a:t> is common across launches for those orbits. This can highlight typical stages in mission progress where SpaceX has more experience, and it may affect the success or failure rates for different orbit types.</a:t>
            </a:r>
          </a:p>
          <a:p>
            <a:pPr marL="0" indent="0" algn="just">
              <a:lnSpc>
                <a:spcPct val="100000"/>
              </a:lnSpc>
              <a:spcBef>
                <a:spcPts val="1400"/>
              </a:spcBef>
              <a:buNone/>
            </a:pPr>
            <a:endParaRPr lang="en-US" sz="220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E1DCDA0-77B5-A554-9AEE-0F398A7A6A67}"/>
              </a:ext>
            </a:extLst>
          </p:cNvPr>
          <p:cNvPicPr>
            <a:picLocks noChangeAspect="1"/>
          </p:cNvPicPr>
          <p:nvPr/>
        </p:nvPicPr>
        <p:blipFill>
          <a:blip r:embed="rId3"/>
          <a:stretch>
            <a:fillRect/>
          </a:stretch>
        </p:blipFill>
        <p:spPr>
          <a:xfrm>
            <a:off x="194836" y="1560883"/>
            <a:ext cx="7755364" cy="486632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07410" y="1479160"/>
            <a:ext cx="4058033" cy="5013220"/>
          </a:xfrm>
          <a:prstGeom prst="rect">
            <a:avLst/>
          </a:prstGeom>
        </p:spPr>
        <p:txBody>
          <a:bodyPr>
            <a:normAutofit fontScale="92500"/>
          </a:bodyPr>
          <a:lstStyle/>
          <a:p>
            <a:pPr algn="just">
              <a:lnSpc>
                <a:spcPts val="1425"/>
              </a:lnSpc>
            </a:pPr>
            <a:r>
              <a:rPr lang="en-US" sz="1400" b="0" dirty="0">
                <a:effectLst/>
              </a:rPr>
              <a:t>Heavy Payloads in Certain Orbits: You might see that for heavier payloads (larger values on the </a:t>
            </a:r>
            <a:r>
              <a:rPr lang="en-US" sz="1400" b="0" dirty="0" err="1">
                <a:effectLst/>
              </a:rPr>
              <a:t>PayloadMass</a:t>
            </a:r>
            <a:r>
              <a:rPr lang="en-US" sz="1400" b="0" dirty="0">
                <a:effectLst/>
              </a:rPr>
              <a:t> axis), certain orbit types like Polar, LEO, and ISS tend to have a higher proportion of successful launches (shown by Class == 1). This could indicate that these orbits are more suitable for heavy payloads, and the landing process for these orbits is more successful when carrying heavier loads.</a:t>
            </a:r>
          </a:p>
          <a:p>
            <a:pPr algn="just">
              <a:lnSpc>
                <a:spcPts val="1425"/>
              </a:lnSpc>
            </a:pPr>
            <a:r>
              <a:rPr lang="en-US" sz="1400" b="0" dirty="0">
                <a:effectLst/>
              </a:rPr>
              <a:t>Difficulty with GTO Orbit: For the GTO (Geostationary Transfer Orbit), there might be a scattering of both successful and unsuccessful landings across varying Payload Mass values. The Class values could be mixed in a way that makes it difficult to distinguish between the outcomes, possibly due to the complexities associated with the GTO orbit, which may involve more challenging landing conditions or specific mission constraints.</a:t>
            </a:r>
          </a:p>
          <a:p>
            <a:pPr algn="just">
              <a:lnSpc>
                <a:spcPts val="1425"/>
              </a:lnSpc>
            </a:pPr>
            <a:r>
              <a:rPr lang="en-US" sz="1400" b="0" dirty="0">
                <a:effectLst/>
              </a:rPr>
              <a:t>Distribution Patterns: By examining the spread of the data points, you will see whether there is a certain point at which the </a:t>
            </a:r>
            <a:r>
              <a:rPr lang="en-US" sz="1400" b="0" dirty="0" err="1">
                <a:effectLst/>
              </a:rPr>
              <a:t>PayloadMass</a:t>
            </a:r>
            <a:r>
              <a:rPr lang="en-US" sz="1400" b="0" dirty="0">
                <a:effectLst/>
              </a:rPr>
              <a:t> becomes more likely to succeed or fail for each Orbit. Heavy payloads in the GTO might be more scattered, while orbits like Polar or LEO could show a more uniform pattern of success as the payload weight increases.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3A43990-50A4-4425-98BF-BC123384F12E}"/>
              </a:ext>
            </a:extLst>
          </p:cNvPr>
          <p:cNvPicPr>
            <a:picLocks noChangeAspect="1"/>
          </p:cNvPicPr>
          <p:nvPr/>
        </p:nvPicPr>
        <p:blipFill>
          <a:blip r:embed="rId3"/>
          <a:stretch>
            <a:fillRect/>
          </a:stretch>
        </p:blipFill>
        <p:spPr>
          <a:xfrm>
            <a:off x="226556" y="1479160"/>
            <a:ext cx="7680855" cy="494805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3143" y="6115438"/>
            <a:ext cx="10109657" cy="401639"/>
          </a:xfrm>
          <a:prstGeom prst="rect">
            <a:avLst/>
          </a:prstGeom>
        </p:spPr>
        <p:txBody>
          <a:bodyPr>
            <a:noAutofit/>
          </a:bodyPr>
          <a:lstStyle/>
          <a:p>
            <a:pPr marL="0" indent="0">
              <a:lnSpc>
                <a:spcPts val="1425"/>
              </a:lnSpc>
              <a:buNone/>
            </a:pPr>
            <a:r>
              <a:rPr lang="en-US" sz="1400" dirty="0"/>
              <a:t>We</a:t>
            </a:r>
            <a:r>
              <a:rPr lang="en-US" sz="1400" b="0" dirty="0">
                <a:effectLst/>
              </a:rPr>
              <a:t> can observe that the success rate since 2013 kept increasing till 2017 (stable in 2014) and after 2015 it started increasing.</a:t>
            </a:r>
            <a:endParaRPr lang="en-US" sz="1400"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5573771-565E-FDA8-E6AE-F552DB477EE2}"/>
              </a:ext>
            </a:extLst>
          </p:cNvPr>
          <p:cNvPicPr>
            <a:picLocks noChangeAspect="1"/>
          </p:cNvPicPr>
          <p:nvPr/>
        </p:nvPicPr>
        <p:blipFill>
          <a:blip r:embed="rId3"/>
          <a:stretch>
            <a:fillRect/>
          </a:stretch>
        </p:blipFill>
        <p:spPr>
          <a:xfrm>
            <a:off x="2398977" y="1524699"/>
            <a:ext cx="7394046" cy="441100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8" name="Content Placeholder 7" descr="A screenshot of a computer&#10;&#10;Description automatically generated">
            <a:extLst>
              <a:ext uri="{FF2B5EF4-FFF2-40B4-BE49-F238E27FC236}">
                <a16:creationId xmlns:a16="http://schemas.microsoft.com/office/drawing/2014/main" id="{4572F628-14CC-0A6E-A396-5B42867093AA}"/>
              </a:ext>
            </a:extLst>
          </p:cNvPr>
          <p:cNvPicPr>
            <a:picLocks noGrp="1" noChangeAspect="1"/>
          </p:cNvPicPr>
          <p:nvPr>
            <p:ph idx="4294967295"/>
          </p:nvPr>
        </p:nvPicPr>
        <p:blipFill>
          <a:blip r:embed="rId4"/>
          <a:stretch>
            <a:fillRect/>
          </a:stretch>
        </p:blipFill>
        <p:spPr>
          <a:xfrm>
            <a:off x="2670937" y="1749425"/>
            <a:ext cx="6850126" cy="4351338"/>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FAD00623-E801-D3C9-60A1-9E766DC220B1}"/>
              </a:ext>
            </a:extLst>
          </p:cNvPr>
          <p:cNvPicPr>
            <a:picLocks noGrp="1" noChangeAspect="1"/>
          </p:cNvPicPr>
          <p:nvPr>
            <p:ph idx="4294967295"/>
          </p:nvPr>
        </p:nvPicPr>
        <p:blipFill>
          <a:blip r:embed="rId3"/>
          <a:stretch>
            <a:fillRect/>
          </a:stretch>
        </p:blipFill>
        <p:spPr>
          <a:xfrm>
            <a:off x="769937" y="1412602"/>
            <a:ext cx="10873047" cy="4547931"/>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1F1E47CD-15BF-47F4-5A6A-868C33A1FA32}"/>
              </a:ext>
            </a:extLst>
          </p:cNvPr>
          <p:cNvPicPr>
            <a:picLocks noGrp="1" noChangeAspect="1"/>
          </p:cNvPicPr>
          <p:nvPr>
            <p:ph idx="4294967295"/>
          </p:nvPr>
        </p:nvPicPr>
        <p:blipFill>
          <a:blip r:embed="rId4"/>
          <a:stretch>
            <a:fillRect/>
          </a:stretch>
        </p:blipFill>
        <p:spPr>
          <a:xfrm>
            <a:off x="1038374" y="1469321"/>
            <a:ext cx="10121206" cy="4415012"/>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22C6D652-1C00-D48B-FEBA-05453FB437DF}"/>
              </a:ext>
            </a:extLst>
          </p:cNvPr>
          <p:cNvPicPr>
            <a:picLocks noGrp="1" noChangeAspect="1"/>
          </p:cNvPicPr>
          <p:nvPr>
            <p:ph idx="4294967295"/>
          </p:nvPr>
        </p:nvPicPr>
        <p:blipFill>
          <a:blip r:embed="rId3"/>
          <a:stretch>
            <a:fillRect/>
          </a:stretch>
        </p:blipFill>
        <p:spPr>
          <a:xfrm>
            <a:off x="767060" y="1601744"/>
            <a:ext cx="10903520" cy="4240257"/>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descr="A screenshot of a computer screen&#10;&#10;Description automatically generated">
            <a:extLst>
              <a:ext uri="{FF2B5EF4-FFF2-40B4-BE49-F238E27FC236}">
                <a16:creationId xmlns:a16="http://schemas.microsoft.com/office/drawing/2014/main" id="{B32D864E-D7A3-DEEE-74EE-CD57C11B8847}"/>
              </a:ext>
            </a:extLst>
          </p:cNvPr>
          <p:cNvPicPr>
            <a:picLocks noGrp="1" noChangeAspect="1"/>
          </p:cNvPicPr>
          <p:nvPr>
            <p:ph idx="4294967295"/>
          </p:nvPr>
        </p:nvPicPr>
        <p:blipFill>
          <a:blip r:embed="rId4"/>
          <a:stretch>
            <a:fillRect/>
          </a:stretch>
        </p:blipFill>
        <p:spPr>
          <a:xfrm>
            <a:off x="1154980" y="1701896"/>
            <a:ext cx="9745662" cy="4243195"/>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descr="A screenshot of a computer&#10;&#10;Description automatically generated">
            <a:extLst>
              <a:ext uri="{FF2B5EF4-FFF2-40B4-BE49-F238E27FC236}">
                <a16:creationId xmlns:a16="http://schemas.microsoft.com/office/drawing/2014/main" id="{8CCD4A32-2AF0-7072-E329-0411F60E52DC}"/>
              </a:ext>
            </a:extLst>
          </p:cNvPr>
          <p:cNvPicPr>
            <a:picLocks noGrp="1" noChangeAspect="1"/>
          </p:cNvPicPr>
          <p:nvPr>
            <p:ph idx="4294967295"/>
          </p:nvPr>
        </p:nvPicPr>
        <p:blipFill>
          <a:blip r:embed="rId4"/>
          <a:stretch>
            <a:fillRect/>
          </a:stretch>
        </p:blipFill>
        <p:spPr>
          <a:xfrm>
            <a:off x="176777" y="1522400"/>
            <a:ext cx="11838445" cy="4395799"/>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60400" y="1430868"/>
            <a:ext cx="10744199" cy="48884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indent="0" algn="just">
              <a:lnSpc>
                <a:spcPct val="107000"/>
              </a:lnSpc>
              <a:spcAft>
                <a:spcPts val="800"/>
              </a:spcAft>
              <a:buNone/>
            </a:pPr>
            <a:r>
              <a:rPr lang="en-US" sz="2000" kern="100" dirty="0">
                <a:solidFill>
                  <a:schemeClr val="tx1"/>
                </a:solidFill>
                <a:effectLst/>
                <a:latin typeface="+mn-lt"/>
                <a:ea typeface="Aptos" panose="020B0004020202020204" pitchFamily="34" charset="0"/>
                <a:cs typeface="Times New Roman" panose="02020603050405020304" pitchFamily="18" charset="0"/>
              </a:rPr>
              <a:t>The analysis began with data collection using web scraping, APIs (e.g., SpaceX and NASA), and manual curation to compile comprehensive launch information. The data was preprocessed by cleaning missing values, encoding categorical variables, and normalizing numerical features. Exploratory Data Analysis (EDA) was performed using visualizations like heatmaps and scatterplots to identify critical factors affecting landing success. SQL queries were employed to extract specific insights, such as launch sites with higher success rates. Interactive visual analytics, including Folium maps and </a:t>
            </a:r>
            <a:r>
              <a:rPr lang="en-US" sz="2000" kern="100" dirty="0" err="1">
                <a:solidFill>
                  <a:schemeClr val="tx1"/>
                </a:solidFill>
                <a:effectLst/>
                <a:latin typeface="+mn-lt"/>
                <a:ea typeface="Aptos" panose="020B0004020202020204" pitchFamily="34" charset="0"/>
                <a:cs typeface="Times New Roman" panose="02020603050405020304" pitchFamily="18" charset="0"/>
              </a:rPr>
              <a:t>Plotly</a:t>
            </a:r>
            <a:r>
              <a:rPr lang="en-US" sz="2000" kern="100" dirty="0">
                <a:solidFill>
                  <a:schemeClr val="tx1"/>
                </a:solidFill>
                <a:effectLst/>
                <a:latin typeface="+mn-lt"/>
                <a:ea typeface="Aptos" panose="020B0004020202020204" pitchFamily="34" charset="0"/>
                <a:cs typeface="Times New Roman" panose="02020603050405020304" pitchFamily="18" charset="0"/>
              </a:rPr>
              <a:t> Dash dashboards, provided dynamic tools to visualize launch site distributions and analyze how payload and orbit type influenced landing outcomes.</a:t>
            </a:r>
          </a:p>
          <a:p>
            <a:pPr marL="0" marR="0" indent="0" algn="just">
              <a:lnSpc>
                <a:spcPct val="107000"/>
              </a:lnSpc>
              <a:spcAft>
                <a:spcPts val="800"/>
              </a:spcAft>
              <a:buNone/>
            </a:pPr>
            <a:r>
              <a:rPr lang="en-US" sz="2000" kern="100" dirty="0">
                <a:solidFill>
                  <a:schemeClr val="tx1"/>
                </a:solidFill>
                <a:effectLst/>
                <a:latin typeface="+mn-lt"/>
                <a:ea typeface="Aptos" panose="020B0004020202020204" pitchFamily="34" charset="0"/>
                <a:cs typeface="Times New Roman" panose="02020603050405020304" pitchFamily="18" charset="0"/>
              </a:rPr>
              <a:t>Predictive analysis involved training classification models, including Logistic Regression, SVM, and Decision Trees, to predict first-stage landing success. Hyperparameter tuning with </a:t>
            </a:r>
            <a:r>
              <a:rPr lang="en-US" sz="2000" kern="100" dirty="0" err="1">
                <a:solidFill>
                  <a:schemeClr val="tx1"/>
                </a:solidFill>
                <a:effectLst/>
                <a:latin typeface="+mn-lt"/>
                <a:ea typeface="Aptos" panose="020B0004020202020204" pitchFamily="34" charset="0"/>
                <a:cs typeface="Times New Roman" panose="02020603050405020304" pitchFamily="18" charset="0"/>
              </a:rPr>
              <a:t>GridSearchCV</a:t>
            </a:r>
            <a:r>
              <a:rPr lang="en-US" sz="2000" kern="100" dirty="0">
                <a:solidFill>
                  <a:schemeClr val="tx1"/>
                </a:solidFill>
                <a:effectLst/>
                <a:latin typeface="+mn-lt"/>
                <a:ea typeface="Aptos" panose="020B0004020202020204" pitchFamily="34" charset="0"/>
                <a:cs typeface="Times New Roman" panose="02020603050405020304" pitchFamily="18" charset="0"/>
              </a:rPr>
              <a:t> and performance evaluation using metrics like accuracy and F1-score ensured model reliability. The best-performing model achieved an accuracy of 85-90%, indicating robust predictive capability. These results offer valuable insights for optimizing launch planning and highlight the role of interactive visualizations in enhancing decision-making processes.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5BD20C2E-8CDB-0951-83DA-EDB76FF6754E}"/>
              </a:ext>
            </a:extLst>
          </p:cNvPr>
          <p:cNvPicPr>
            <a:picLocks noGrp="1" noChangeAspect="1"/>
          </p:cNvPicPr>
          <p:nvPr>
            <p:ph idx="4294967295"/>
          </p:nvPr>
        </p:nvPicPr>
        <p:blipFill>
          <a:blip r:embed="rId4"/>
          <a:stretch>
            <a:fillRect/>
          </a:stretch>
        </p:blipFill>
        <p:spPr>
          <a:xfrm>
            <a:off x="1927324" y="1486958"/>
            <a:ext cx="7964818" cy="4832392"/>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descr="A screenshot of a computer program&#10;&#10;Description automatically generated">
            <a:extLst>
              <a:ext uri="{FF2B5EF4-FFF2-40B4-BE49-F238E27FC236}">
                <a16:creationId xmlns:a16="http://schemas.microsoft.com/office/drawing/2014/main" id="{66851DD0-7A6D-3D5A-1BC6-64CB4BD10241}"/>
              </a:ext>
            </a:extLst>
          </p:cNvPr>
          <p:cNvPicPr>
            <a:picLocks noGrp="1" noChangeAspect="1"/>
          </p:cNvPicPr>
          <p:nvPr>
            <p:ph idx="4294967295"/>
          </p:nvPr>
        </p:nvPicPr>
        <p:blipFill>
          <a:blip r:embed="rId3"/>
          <a:stretch>
            <a:fillRect/>
          </a:stretch>
        </p:blipFill>
        <p:spPr>
          <a:xfrm>
            <a:off x="1846265" y="1432147"/>
            <a:ext cx="8363091" cy="4995064"/>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3B8A79C5-55E8-B2C2-779D-DD02E4A1B4A7}"/>
              </a:ext>
            </a:extLst>
          </p:cNvPr>
          <p:cNvPicPr>
            <a:picLocks noGrp="1" noChangeAspect="1"/>
          </p:cNvPicPr>
          <p:nvPr>
            <p:ph idx="4294967295"/>
          </p:nvPr>
        </p:nvPicPr>
        <p:blipFill>
          <a:blip r:embed="rId3"/>
          <a:stretch>
            <a:fillRect/>
          </a:stretch>
        </p:blipFill>
        <p:spPr>
          <a:xfrm>
            <a:off x="1154980" y="2391388"/>
            <a:ext cx="9745662" cy="2719964"/>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A3400CB0-8721-7782-87D6-23086496A69F}"/>
              </a:ext>
            </a:extLst>
          </p:cNvPr>
          <p:cNvPicPr>
            <a:picLocks noGrp="1" noChangeAspect="1"/>
          </p:cNvPicPr>
          <p:nvPr>
            <p:ph idx="4294967295"/>
          </p:nvPr>
        </p:nvPicPr>
        <p:blipFill>
          <a:blip r:embed="rId4"/>
          <a:stretch>
            <a:fillRect/>
          </a:stretch>
        </p:blipFill>
        <p:spPr>
          <a:xfrm>
            <a:off x="1007004" y="1589051"/>
            <a:ext cx="10092795" cy="4286816"/>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descr="A map of the north and south america&#10;&#10;Description automatically generated">
            <a:extLst>
              <a:ext uri="{FF2B5EF4-FFF2-40B4-BE49-F238E27FC236}">
                <a16:creationId xmlns:a16="http://schemas.microsoft.com/office/drawing/2014/main" id="{8965D3A4-033D-D852-A57F-F860B490B5FD}"/>
              </a:ext>
            </a:extLst>
          </p:cNvPr>
          <p:cNvPicPr>
            <a:picLocks noGrp="1" noChangeAspect="1"/>
          </p:cNvPicPr>
          <p:nvPr>
            <p:ph idx="4294967295"/>
          </p:nvPr>
        </p:nvPicPr>
        <p:blipFill>
          <a:blip r:embed="rId3"/>
          <a:stretch>
            <a:fillRect/>
          </a:stretch>
        </p:blipFill>
        <p:spPr>
          <a:xfrm>
            <a:off x="950565" y="1478491"/>
            <a:ext cx="7361403"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7" name="TextBox 6">
            <a:extLst>
              <a:ext uri="{FF2B5EF4-FFF2-40B4-BE49-F238E27FC236}">
                <a16:creationId xmlns:a16="http://schemas.microsoft.com/office/drawing/2014/main" id="{6BF84AC3-BA4A-D7D1-698F-10C73664BB06}"/>
              </a:ext>
            </a:extLst>
          </p:cNvPr>
          <p:cNvSpPr txBox="1"/>
          <p:nvPr/>
        </p:nvSpPr>
        <p:spPr>
          <a:xfrm>
            <a:off x="9008533" y="2760133"/>
            <a:ext cx="1700265" cy="646331"/>
          </a:xfrm>
          <a:prstGeom prst="rect">
            <a:avLst/>
          </a:prstGeom>
          <a:noFill/>
        </p:spPr>
        <p:txBody>
          <a:bodyPr wrap="square" rtlCol="0">
            <a:spAutoFit/>
          </a:bodyPr>
          <a:lstStyle/>
          <a:p>
            <a:r>
              <a:rPr lang="en-US" b="1" dirty="0"/>
              <a:t>Site A and Site B are located.</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descr="A map of the state of florida&#10;&#10;Description automatically generated">
            <a:extLst>
              <a:ext uri="{FF2B5EF4-FFF2-40B4-BE49-F238E27FC236}">
                <a16:creationId xmlns:a16="http://schemas.microsoft.com/office/drawing/2014/main" id="{B5B6CA34-E99C-798E-67B5-B19B212B20A1}"/>
              </a:ext>
            </a:extLst>
          </p:cNvPr>
          <p:cNvPicPr>
            <a:picLocks noGrp="1" noChangeAspect="1"/>
          </p:cNvPicPr>
          <p:nvPr>
            <p:ph idx="4294967295"/>
          </p:nvPr>
        </p:nvPicPr>
        <p:blipFill>
          <a:blip r:embed="rId3"/>
          <a:stretch>
            <a:fillRect/>
          </a:stretch>
        </p:blipFill>
        <p:spPr>
          <a:xfrm>
            <a:off x="770011" y="1674235"/>
            <a:ext cx="7793441"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6" name="TextBox 5">
            <a:extLst>
              <a:ext uri="{FF2B5EF4-FFF2-40B4-BE49-F238E27FC236}">
                <a16:creationId xmlns:a16="http://schemas.microsoft.com/office/drawing/2014/main" id="{C21A3CC4-456F-4F73-0F16-B6CF0A66AF0B}"/>
              </a:ext>
            </a:extLst>
          </p:cNvPr>
          <p:cNvSpPr txBox="1"/>
          <p:nvPr/>
        </p:nvSpPr>
        <p:spPr>
          <a:xfrm>
            <a:off x="9084733" y="2794000"/>
            <a:ext cx="1938867" cy="646331"/>
          </a:xfrm>
          <a:prstGeom prst="rect">
            <a:avLst/>
          </a:prstGeom>
          <a:noFill/>
        </p:spPr>
        <p:txBody>
          <a:bodyPr wrap="square" rtlCol="0">
            <a:spAutoFit/>
          </a:bodyPr>
          <a:lstStyle/>
          <a:p>
            <a:r>
              <a:rPr lang="en-US" b="1" dirty="0"/>
              <a:t>Launch Site with markers and lines.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descr="A map of a city&#10;&#10;Description automatically generated">
            <a:extLst>
              <a:ext uri="{FF2B5EF4-FFF2-40B4-BE49-F238E27FC236}">
                <a16:creationId xmlns:a16="http://schemas.microsoft.com/office/drawing/2014/main" id="{6F89F10A-407C-F85D-9513-79EDFDD4A9CB}"/>
              </a:ext>
            </a:extLst>
          </p:cNvPr>
          <p:cNvPicPr>
            <a:picLocks noGrp="1" noChangeAspect="1"/>
          </p:cNvPicPr>
          <p:nvPr>
            <p:ph idx="4294967295"/>
          </p:nvPr>
        </p:nvPicPr>
        <p:blipFill>
          <a:blip r:embed="rId4"/>
          <a:stretch>
            <a:fillRect/>
          </a:stretch>
        </p:blipFill>
        <p:spPr>
          <a:xfrm>
            <a:off x="567267" y="1538288"/>
            <a:ext cx="7607261"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6" name="TextBox 5">
            <a:extLst>
              <a:ext uri="{FF2B5EF4-FFF2-40B4-BE49-F238E27FC236}">
                <a16:creationId xmlns:a16="http://schemas.microsoft.com/office/drawing/2014/main" id="{28D111E0-FE5A-1FC8-1698-0CC45C252DEA}"/>
              </a:ext>
            </a:extLst>
          </p:cNvPr>
          <p:cNvSpPr txBox="1"/>
          <p:nvPr/>
        </p:nvSpPr>
        <p:spPr>
          <a:xfrm>
            <a:off x="8636000" y="2345267"/>
            <a:ext cx="2988733" cy="923330"/>
          </a:xfrm>
          <a:prstGeom prst="rect">
            <a:avLst/>
          </a:prstGeom>
          <a:noFill/>
        </p:spPr>
        <p:txBody>
          <a:bodyPr wrap="square" rtlCol="0">
            <a:spAutoFit/>
          </a:bodyPr>
          <a:lstStyle/>
          <a:p>
            <a:r>
              <a:rPr lang="en-US" b="1" dirty="0"/>
              <a:t>Railway map, Highway map and City map are shown in the map.</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4862" y="1515292"/>
            <a:ext cx="3175321" cy="3396342"/>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Replace &lt;Dashboard screenshot 1&gt; title with an appropriate title</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a:rPr>
              <a:t>Show the screenshot of launch success count for all sites, in a </a:t>
            </a:r>
            <a:r>
              <a:rPr lang="en-US" sz="1600" dirty="0" err="1">
                <a:solidFill>
                  <a:schemeClr val="accent3">
                    <a:lumMod val="25000"/>
                  </a:schemeClr>
                </a:solidFill>
                <a:latin typeface="Abadi"/>
              </a:rPr>
              <a:t>piechart</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Explain the important elements and findings on the screenshot</a:t>
            </a:r>
          </a:p>
          <a:p>
            <a:pPr marL="0" indent="0">
              <a:lnSpc>
                <a:spcPct val="100000"/>
              </a:lnSpc>
              <a:spcBef>
                <a:spcPts val="1400"/>
              </a:spcBef>
              <a:buNone/>
            </a:pPr>
            <a:r>
              <a:rPr lang="en-US" sz="1600" b="1" dirty="0">
                <a:solidFill>
                  <a:schemeClr val="accent3">
                    <a:lumMod val="25000"/>
                  </a:schemeClr>
                </a:solidFill>
                <a:latin typeface="Abadi"/>
              </a:rPr>
              <a:t>KSC LC-39A has highest successful launches for All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45E37C91-5E89-0407-9E21-246193EAF647}"/>
              </a:ext>
            </a:extLst>
          </p:cNvPr>
          <p:cNvPicPr>
            <a:picLocks noChangeAspect="1"/>
          </p:cNvPicPr>
          <p:nvPr/>
        </p:nvPicPr>
        <p:blipFill>
          <a:blip r:embed="rId3"/>
          <a:stretch>
            <a:fillRect/>
          </a:stretch>
        </p:blipFill>
        <p:spPr>
          <a:xfrm>
            <a:off x="464862" y="5069441"/>
            <a:ext cx="11262276" cy="956132"/>
          </a:xfrm>
          <a:prstGeom prst="rect">
            <a:avLst/>
          </a:prstGeom>
        </p:spPr>
      </p:pic>
      <p:pic>
        <p:nvPicPr>
          <p:cNvPr id="7" name="Picture 6" descr="A pie chart with different colored circles&#10;&#10;Description automatically generated">
            <a:extLst>
              <a:ext uri="{FF2B5EF4-FFF2-40B4-BE49-F238E27FC236}">
                <a16:creationId xmlns:a16="http://schemas.microsoft.com/office/drawing/2014/main" id="{9D42034F-1E95-39FD-3294-AEFE91F4B006}"/>
              </a:ext>
            </a:extLst>
          </p:cNvPr>
          <p:cNvPicPr>
            <a:picLocks noChangeAspect="1"/>
          </p:cNvPicPr>
          <p:nvPr/>
        </p:nvPicPr>
        <p:blipFill>
          <a:blip r:embed="rId4"/>
          <a:stretch>
            <a:fillRect/>
          </a:stretch>
        </p:blipFill>
        <p:spPr>
          <a:xfrm>
            <a:off x="3864078" y="1677947"/>
            <a:ext cx="7863060" cy="30322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6333"/>
            <a:ext cx="10629903" cy="48608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indent="0" algn="just">
              <a:lnSpc>
                <a:spcPct val="107000"/>
              </a:lnSpc>
              <a:spcAft>
                <a:spcPts val="800"/>
              </a:spcAft>
              <a:buNone/>
            </a:pPr>
            <a:r>
              <a:rPr lang="en-US" sz="2000" kern="100" dirty="0">
                <a:solidFill>
                  <a:schemeClr val="tx1"/>
                </a:solidFill>
                <a:effectLst/>
                <a:latin typeface="+mn-lt"/>
                <a:ea typeface="Aptos" panose="020B0004020202020204" pitchFamily="34" charset="0"/>
                <a:cs typeface="Times New Roman" panose="02020603050405020304" pitchFamily="18" charset="0"/>
              </a:rPr>
              <a:t>SpaceX’s Falcon 9 rockets have revolutionized space exploration by reusing first-stage boosters, significantly reducing launch costs. Understanding the factors that influence the successful landing of these boosters is crucial for optimizing operations and ensuring consistent performance.</a:t>
            </a:r>
          </a:p>
          <a:p>
            <a:pPr marL="0" marR="0" indent="0" algn="just">
              <a:lnSpc>
                <a:spcPct val="107000"/>
              </a:lnSpc>
              <a:spcAft>
                <a:spcPts val="800"/>
              </a:spcAft>
              <a:buNone/>
            </a:pPr>
            <a:r>
              <a:rPr lang="en-US" sz="2000" kern="100" dirty="0">
                <a:solidFill>
                  <a:schemeClr val="tx1"/>
                </a:solidFill>
                <a:effectLst/>
                <a:latin typeface="+mn-lt"/>
                <a:ea typeface="Aptos" panose="020B0004020202020204" pitchFamily="34" charset="0"/>
                <a:cs typeface="Times New Roman" panose="02020603050405020304" pitchFamily="18" charset="0"/>
              </a:rPr>
              <a:t>The project focuses on analyzing historical data from SpaceX launches to predict the likelihood of a successful first-stage landing. By identifying key factors such as payload, orbit type, and launch site, the project aims to address the following questions:</a:t>
            </a:r>
          </a:p>
          <a:p>
            <a:pPr marL="342900" marR="0" lvl="0" indent="-342900" algn="just">
              <a:lnSpc>
                <a:spcPct val="107000"/>
              </a:lnSpc>
              <a:spcAft>
                <a:spcPts val="800"/>
              </a:spcAft>
              <a:buFont typeface="+mj-lt"/>
              <a:buAutoNum type="arabicPeriod"/>
              <a:tabLst>
                <a:tab pos="457200" algn="l"/>
              </a:tabLst>
            </a:pPr>
            <a:r>
              <a:rPr lang="en-US" sz="2000" kern="100" dirty="0">
                <a:solidFill>
                  <a:schemeClr val="tx1"/>
                </a:solidFill>
                <a:effectLst/>
                <a:latin typeface="+mn-lt"/>
                <a:ea typeface="Aptos" panose="020B0004020202020204" pitchFamily="34" charset="0"/>
                <a:cs typeface="Times New Roman" panose="02020603050405020304" pitchFamily="18" charset="0"/>
              </a:rPr>
              <a:t>What are the most critical features affecting first-stage landing success?</a:t>
            </a:r>
          </a:p>
          <a:p>
            <a:pPr marL="342900" marR="0" lvl="0" indent="-342900" algn="just">
              <a:lnSpc>
                <a:spcPct val="107000"/>
              </a:lnSpc>
              <a:spcAft>
                <a:spcPts val="800"/>
              </a:spcAft>
              <a:buFont typeface="+mj-lt"/>
              <a:buAutoNum type="arabicPeriod"/>
              <a:tabLst>
                <a:tab pos="457200" algn="l"/>
              </a:tabLst>
            </a:pPr>
            <a:r>
              <a:rPr lang="en-US" sz="2000" kern="100" dirty="0">
                <a:solidFill>
                  <a:schemeClr val="tx1"/>
                </a:solidFill>
                <a:effectLst/>
                <a:latin typeface="+mn-lt"/>
                <a:ea typeface="Aptos" panose="020B0004020202020204" pitchFamily="34" charset="0"/>
                <a:cs typeface="Times New Roman" panose="02020603050405020304" pitchFamily="18" charset="0"/>
              </a:rPr>
              <a:t>Can machine learning models reliably predict landing outcomes?</a:t>
            </a:r>
          </a:p>
          <a:p>
            <a:pPr marL="342900" marR="0" lvl="0" indent="-342900" algn="just">
              <a:lnSpc>
                <a:spcPct val="107000"/>
              </a:lnSpc>
              <a:spcAft>
                <a:spcPts val="800"/>
              </a:spcAft>
              <a:buFont typeface="+mj-lt"/>
              <a:buAutoNum type="arabicPeriod"/>
              <a:tabLst>
                <a:tab pos="457200" algn="l"/>
              </a:tabLst>
            </a:pPr>
            <a:r>
              <a:rPr lang="en-US" sz="2000" kern="100" dirty="0">
                <a:solidFill>
                  <a:schemeClr val="tx1"/>
                </a:solidFill>
                <a:effectLst/>
                <a:latin typeface="+mn-lt"/>
                <a:ea typeface="Aptos" panose="020B0004020202020204" pitchFamily="34" charset="0"/>
                <a:cs typeface="Times New Roman" panose="02020603050405020304" pitchFamily="18" charset="0"/>
              </a:rPr>
              <a:t>How can interactive analytics enhance insights into launch data?</a:t>
            </a:r>
          </a:p>
          <a:p>
            <a:pPr marL="0" marR="0" indent="0" algn="just">
              <a:lnSpc>
                <a:spcPct val="107000"/>
              </a:lnSpc>
              <a:spcAft>
                <a:spcPts val="800"/>
              </a:spcAft>
              <a:buNone/>
            </a:pPr>
            <a:r>
              <a:rPr lang="en-US" sz="2000" kern="100" dirty="0">
                <a:solidFill>
                  <a:schemeClr val="tx1"/>
                </a:solidFill>
                <a:effectLst/>
                <a:latin typeface="+mn-lt"/>
                <a:ea typeface="Aptos" panose="020B0004020202020204" pitchFamily="34" charset="0"/>
                <a:cs typeface="Times New Roman" panose="02020603050405020304" pitchFamily="18" charset="0"/>
              </a:rPr>
              <a:t>This analysis combines exploratory data analysis, predictive modeling, and interactive visualization to derive actionable insights for future mission planning and cost efficiency.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descr="A screen shot of a pie chart&#10;&#10;Description automatically generated">
            <a:extLst>
              <a:ext uri="{FF2B5EF4-FFF2-40B4-BE49-F238E27FC236}">
                <a16:creationId xmlns:a16="http://schemas.microsoft.com/office/drawing/2014/main" id="{563E232C-96D1-136C-E202-A8CAAED21F56}"/>
              </a:ext>
            </a:extLst>
          </p:cNvPr>
          <p:cNvPicPr>
            <a:picLocks noChangeAspect="1"/>
          </p:cNvPicPr>
          <p:nvPr/>
        </p:nvPicPr>
        <p:blipFill>
          <a:blip r:embed="rId3"/>
          <a:stretch>
            <a:fillRect/>
          </a:stretch>
        </p:blipFill>
        <p:spPr>
          <a:xfrm>
            <a:off x="318012" y="1540934"/>
            <a:ext cx="11419598" cy="4321685"/>
          </a:xfrm>
          <a:prstGeom prst="rect">
            <a:avLst/>
          </a:prstGeom>
        </p:spPr>
      </p:pic>
      <p:sp>
        <p:nvSpPr>
          <p:cNvPr id="6" name="TextBox 5">
            <a:extLst>
              <a:ext uri="{FF2B5EF4-FFF2-40B4-BE49-F238E27FC236}">
                <a16:creationId xmlns:a16="http://schemas.microsoft.com/office/drawing/2014/main" id="{35C0C327-7523-9243-686F-86717A552853}"/>
              </a:ext>
            </a:extLst>
          </p:cNvPr>
          <p:cNvSpPr txBox="1"/>
          <p:nvPr/>
        </p:nvSpPr>
        <p:spPr>
          <a:xfrm>
            <a:off x="318012" y="6057879"/>
            <a:ext cx="7818455" cy="369332"/>
          </a:xfrm>
          <a:prstGeom prst="rect">
            <a:avLst/>
          </a:prstGeom>
          <a:noFill/>
        </p:spPr>
        <p:txBody>
          <a:bodyPr wrap="square" rtlCol="0">
            <a:spAutoFit/>
          </a:bodyPr>
          <a:lstStyle/>
          <a:p>
            <a:r>
              <a:rPr lang="en-US" b="1" dirty="0"/>
              <a:t>This is the screenshot of highest successful launches success vs failure pie chart. </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6025573"/>
            <a:ext cx="10414662" cy="40163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vs. Launch Outcome scatter plot for all sites, with different payload selected in the range slider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descr="A white screen with black text&#10;&#10;Description automatically generated with medium confidence">
            <a:extLst>
              <a:ext uri="{FF2B5EF4-FFF2-40B4-BE49-F238E27FC236}">
                <a16:creationId xmlns:a16="http://schemas.microsoft.com/office/drawing/2014/main" id="{991802CA-6FDA-3F87-D720-6C0AA2007107}"/>
              </a:ext>
            </a:extLst>
          </p:cNvPr>
          <p:cNvPicPr>
            <a:picLocks noChangeAspect="1"/>
          </p:cNvPicPr>
          <p:nvPr/>
        </p:nvPicPr>
        <p:blipFill>
          <a:blip r:embed="rId4"/>
          <a:stretch>
            <a:fillRect/>
          </a:stretch>
        </p:blipFill>
        <p:spPr>
          <a:xfrm>
            <a:off x="482599" y="1295889"/>
            <a:ext cx="11235267" cy="426622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294855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72E9AD0-E433-A821-4425-E20B2C00BA93}"/>
              </a:ext>
            </a:extLst>
          </p:cNvPr>
          <p:cNvPicPr>
            <a:picLocks noChangeAspect="1"/>
          </p:cNvPicPr>
          <p:nvPr/>
        </p:nvPicPr>
        <p:blipFill>
          <a:blip r:embed="rId4"/>
          <a:stretch>
            <a:fillRect/>
          </a:stretch>
        </p:blipFill>
        <p:spPr>
          <a:xfrm>
            <a:off x="4635256" y="1489209"/>
            <a:ext cx="6650355" cy="4134854"/>
          </a:xfrm>
          <a:prstGeom prst="rect">
            <a:avLst/>
          </a:prstGeom>
        </p:spPr>
      </p:pic>
      <p:sp>
        <p:nvSpPr>
          <p:cNvPr id="6" name="TextBox 5">
            <a:extLst>
              <a:ext uri="{FF2B5EF4-FFF2-40B4-BE49-F238E27FC236}">
                <a16:creationId xmlns:a16="http://schemas.microsoft.com/office/drawing/2014/main" id="{47430853-C676-BFA7-5556-770C1F617BF7}"/>
              </a:ext>
            </a:extLst>
          </p:cNvPr>
          <p:cNvSpPr txBox="1"/>
          <p:nvPr/>
        </p:nvSpPr>
        <p:spPr>
          <a:xfrm>
            <a:off x="5747656" y="5840907"/>
            <a:ext cx="4911635" cy="369332"/>
          </a:xfrm>
          <a:prstGeom prst="rect">
            <a:avLst/>
          </a:prstGeom>
          <a:noFill/>
        </p:spPr>
        <p:txBody>
          <a:bodyPr wrap="square" rtlCol="0">
            <a:spAutoFit/>
          </a:bodyPr>
          <a:lstStyle/>
          <a:p>
            <a:r>
              <a:rPr lang="en-US" dirty="0"/>
              <a:t>All models have approximately same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54163"/>
            <a:ext cx="4594469" cy="487304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a:t>
            </a:r>
          </a:p>
          <a:p>
            <a:pPr marL="0" indent="0">
              <a:buNone/>
            </a:pPr>
            <a:r>
              <a:rPr lang="en-US" sz="1600" dirty="0"/>
              <a:t>A confusion matrix is a performance measurement tool that summarizes how well a classification model performs. It provides a table of the actual versus predicted classifications, helping to evaluate the accuracy, precision, recall, and F1-score of the model. The matrix consists of four key components:</a:t>
            </a:r>
          </a:p>
          <a:p>
            <a:pPr>
              <a:buFont typeface="+mj-lt"/>
              <a:buAutoNum type="arabicPeriod"/>
            </a:pPr>
            <a:r>
              <a:rPr lang="en-US" sz="1600" b="1" dirty="0"/>
              <a:t>True Positives (TP):</a:t>
            </a:r>
            <a:r>
              <a:rPr lang="en-US" sz="1600" dirty="0"/>
              <a:t> The number of correctly predicted positive instances.</a:t>
            </a:r>
          </a:p>
          <a:p>
            <a:pPr>
              <a:buFont typeface="+mj-lt"/>
              <a:buAutoNum type="arabicPeriod"/>
            </a:pPr>
            <a:r>
              <a:rPr lang="en-US" sz="1600" b="1" dirty="0"/>
              <a:t>False Positives (FP):</a:t>
            </a:r>
            <a:r>
              <a:rPr lang="en-US" sz="1600" dirty="0"/>
              <a:t> The number of instances where the model incorrectly predicted the positive class.</a:t>
            </a:r>
          </a:p>
          <a:p>
            <a:pPr>
              <a:buFont typeface="+mj-lt"/>
              <a:buAutoNum type="arabicPeriod"/>
            </a:pPr>
            <a:r>
              <a:rPr lang="en-US" sz="1600" b="1" dirty="0"/>
              <a:t>True Negatives (TN):</a:t>
            </a:r>
            <a:r>
              <a:rPr lang="en-US" sz="1600" dirty="0"/>
              <a:t> The number of correctly predicted negative instances.</a:t>
            </a:r>
          </a:p>
          <a:p>
            <a:pPr>
              <a:buFont typeface="+mj-lt"/>
              <a:buAutoNum type="arabicPeriod"/>
            </a:pPr>
            <a:r>
              <a:rPr lang="en-US" sz="1600" b="1" dirty="0"/>
              <a:t>False Negatives (FN):</a:t>
            </a:r>
            <a:r>
              <a:rPr lang="en-US" sz="1600" dirty="0"/>
              <a:t> The number of instances where the model incorrectly predicted the negative class.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C624B19-FC90-C2FC-7FB4-1BB5DC6A0554}"/>
              </a:ext>
            </a:extLst>
          </p:cNvPr>
          <p:cNvPicPr>
            <a:picLocks noChangeAspect="1"/>
          </p:cNvPicPr>
          <p:nvPr/>
        </p:nvPicPr>
        <p:blipFill>
          <a:blip r:embed="rId4"/>
          <a:stretch>
            <a:fillRect/>
          </a:stretch>
        </p:blipFill>
        <p:spPr>
          <a:xfrm>
            <a:off x="6237361" y="1710748"/>
            <a:ext cx="5048250" cy="43148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38550" y="1748054"/>
            <a:ext cx="10778522" cy="4150519"/>
          </a:xfrm>
          <a:prstGeom prst="rect">
            <a:avLst/>
          </a:prstGeom>
        </p:spPr>
        <p:txBody>
          <a:bodyPr>
            <a:normAutofit/>
          </a:bodyPr>
          <a:lstStyle/>
          <a:p>
            <a:pPr marL="0" indent="0" algn="just">
              <a:lnSpc>
                <a:spcPct val="100000"/>
              </a:lnSpc>
              <a:spcBef>
                <a:spcPts val="1400"/>
              </a:spcBef>
              <a:buNone/>
            </a:pPr>
            <a:r>
              <a:rPr lang="en-US" sz="2000" kern="100" dirty="0">
                <a:effectLst/>
                <a:ea typeface="Aptos" panose="020B0004020202020204" pitchFamily="34" charset="0"/>
                <a:cs typeface="Times New Roman" panose="02020603050405020304" pitchFamily="18" charset="0"/>
              </a:rPr>
              <a:t>The analysis concluded that a systematic approach to model development—starting with thorough data preprocessing, feature engineering, and rigorous model training—can significantly improve classification performance. Hyperparameter tuning and optimization were critical in refining the models, enabling the selection of the best-performing classifier. By focusing on relevant evaluation metrics like accuracy and F1 score, the process ensured that the final model was both accurate and generalizable. The results demonstrated the effectiveness of the methodology in predicting outcomes, highlighting its potential applicability to similar classification problems in the future.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LINK for the complete code: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3200" b="1" kern="100" dirty="0">
                <a:effectLst/>
                <a:ea typeface="Aptos" panose="020B0004020202020204" pitchFamily="34" charset="0"/>
                <a:cs typeface="Times New Roman" panose="02020603050405020304" pitchFamily="18" charset="0"/>
              </a:rPr>
              <a:t>https://github.com/priya-ganna/IBM-Data-Science-Series-10-Capstone.git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2000" dirty="0">
                <a:solidFill>
                  <a:srgbClr val="0B49CB"/>
                </a:solidFill>
                <a:latin typeface="+mn-lt"/>
              </a:rPr>
              <a:t>Executive Summary</a:t>
            </a:r>
          </a:p>
          <a:p>
            <a:pPr marL="0" indent="0" algn="just">
              <a:lnSpc>
                <a:spcPct val="120000"/>
              </a:lnSpc>
              <a:spcBef>
                <a:spcPts val="1400"/>
              </a:spcBef>
              <a:buNone/>
            </a:pPr>
            <a:r>
              <a:rPr lang="en-US" sz="2000" kern="100" dirty="0">
                <a:solidFill>
                  <a:schemeClr val="tx1"/>
                </a:solidFill>
                <a:effectLst/>
                <a:latin typeface="+mn-lt"/>
                <a:ea typeface="Aptos" panose="020B0004020202020204" pitchFamily="34" charset="0"/>
                <a:cs typeface="Times New Roman" panose="02020603050405020304" pitchFamily="18" charset="0"/>
              </a:rPr>
              <a:t>The project analyzed SpaceX Falcon 9 first-stage landing success using machine learning. Data was collected via web scraping, APIs, and manual curation, followed by cleaning, feature engineering, and standardization. Exploratory data analysis (EDA) identified key factors like launch site and orbit type, using visualizations and SQL queries. Interactive analytics with Folium and </a:t>
            </a:r>
            <a:r>
              <a:rPr lang="en-US" sz="2000" kern="100" dirty="0" err="1">
                <a:solidFill>
                  <a:schemeClr val="tx1"/>
                </a:solidFill>
                <a:effectLst/>
                <a:latin typeface="+mn-lt"/>
                <a:ea typeface="Aptos" panose="020B0004020202020204" pitchFamily="34" charset="0"/>
                <a:cs typeface="Times New Roman" panose="02020603050405020304" pitchFamily="18" charset="0"/>
              </a:rPr>
              <a:t>Plotly</a:t>
            </a:r>
            <a:r>
              <a:rPr lang="en-US" sz="2000" kern="100" dirty="0">
                <a:solidFill>
                  <a:schemeClr val="tx1"/>
                </a:solidFill>
                <a:effectLst/>
                <a:latin typeface="+mn-lt"/>
                <a:ea typeface="Aptos" panose="020B0004020202020204" pitchFamily="34" charset="0"/>
                <a:cs typeface="Times New Roman" panose="02020603050405020304" pitchFamily="18" charset="0"/>
              </a:rPr>
              <a:t> Dash provided dynamic insights. Predictive analysis involved training classifiers (Logistic Regression, SVM, Decision Trees), hyperparameter tuning using </a:t>
            </a:r>
            <a:r>
              <a:rPr lang="en-US" sz="2000" kern="100" dirty="0" err="1">
                <a:solidFill>
                  <a:schemeClr val="tx1"/>
                </a:solidFill>
                <a:effectLst/>
                <a:latin typeface="+mn-lt"/>
                <a:ea typeface="Aptos" panose="020B0004020202020204" pitchFamily="34" charset="0"/>
                <a:cs typeface="Times New Roman" panose="02020603050405020304" pitchFamily="18" charset="0"/>
              </a:rPr>
              <a:t>GridSearchCV</a:t>
            </a:r>
            <a:r>
              <a:rPr lang="en-US" sz="2000" kern="100" dirty="0">
                <a:solidFill>
                  <a:schemeClr val="tx1"/>
                </a:solidFill>
                <a:effectLst/>
                <a:latin typeface="+mn-lt"/>
                <a:ea typeface="Aptos" panose="020B0004020202020204" pitchFamily="34" charset="0"/>
                <a:cs typeface="Times New Roman" panose="02020603050405020304" pitchFamily="18" charset="0"/>
              </a:rPr>
              <a:t>, and evaluating models with metrics like accuracy and F1-score. The best model achieved 85-90% accuracy, providing reliable predictions for landing success.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733" y="1447800"/>
            <a:ext cx="11811000" cy="5046133"/>
          </a:xfrm>
          <a:prstGeom prst="rect">
            <a:avLst/>
          </a:prstGeom>
        </p:spPr>
        <p:txBody>
          <a:bodyPr/>
          <a:lstStyle/>
          <a:p>
            <a:pPr marR="0" indent="0" algn="just">
              <a:lnSpc>
                <a:spcPct val="107000"/>
              </a:lnSpc>
              <a:spcAft>
                <a:spcPts val="800"/>
              </a:spcAft>
              <a:buNone/>
            </a:pPr>
            <a:r>
              <a:rPr lang="en-US" sz="1300" kern="100" dirty="0">
                <a:effectLst/>
                <a:ea typeface="Aptos" panose="020B0004020202020204" pitchFamily="34" charset="0"/>
                <a:cs typeface="Times New Roman" panose="02020603050405020304" pitchFamily="18" charset="0"/>
              </a:rPr>
              <a:t>The dataset used for this analysis was obtained from publicly available SpaceX launch records, including mission data and outcomes. The collection process involved:</a:t>
            </a:r>
          </a:p>
          <a:p>
            <a:pPr marR="0" indent="0" algn="just">
              <a:lnSpc>
                <a:spcPct val="107000"/>
              </a:lnSpc>
              <a:spcAft>
                <a:spcPts val="800"/>
              </a:spcAft>
              <a:buNone/>
            </a:pPr>
            <a:r>
              <a:rPr lang="en-US" sz="1300" b="1" kern="100" dirty="0">
                <a:effectLst/>
                <a:ea typeface="Aptos" panose="020B0004020202020204" pitchFamily="34" charset="0"/>
                <a:cs typeface="Times New Roman" panose="02020603050405020304" pitchFamily="18" charset="0"/>
              </a:rPr>
              <a:t>Web Scraping</a:t>
            </a:r>
            <a:r>
              <a:rPr lang="en-US" sz="1300" kern="100" dirty="0">
                <a:effectLst/>
                <a:ea typeface="Aptos" panose="020B0004020202020204" pitchFamily="34" charset="0"/>
                <a:cs typeface="Times New Roman" panose="02020603050405020304" pitchFamily="18" charset="0"/>
              </a:rPr>
              <a:t>:</a:t>
            </a:r>
          </a:p>
          <a:p>
            <a:pPr marR="0" indent="0" algn="just">
              <a:lnSpc>
                <a:spcPct val="107000"/>
              </a:lnSpc>
              <a:spcAft>
                <a:spcPts val="800"/>
              </a:spcAft>
              <a:buNone/>
            </a:pPr>
            <a:r>
              <a:rPr lang="en-US" sz="1300" kern="100" dirty="0">
                <a:effectLst/>
                <a:ea typeface="Aptos" panose="020B0004020202020204" pitchFamily="34" charset="0"/>
                <a:cs typeface="Times New Roman" panose="02020603050405020304" pitchFamily="18" charset="0"/>
              </a:rPr>
              <a:t>Data on SpaceX launches, including launch site, payload mass, orbit type, and mission outcome, was extracted from SpaceX's official site and public archives.</a:t>
            </a:r>
          </a:p>
          <a:p>
            <a:pPr marR="0" indent="0" algn="just">
              <a:lnSpc>
                <a:spcPct val="107000"/>
              </a:lnSpc>
              <a:spcAft>
                <a:spcPts val="800"/>
              </a:spcAft>
              <a:buNone/>
            </a:pPr>
            <a:r>
              <a:rPr lang="en-US" sz="1300" kern="100" dirty="0">
                <a:effectLst/>
                <a:ea typeface="Aptos" panose="020B0004020202020204" pitchFamily="34" charset="0"/>
                <a:cs typeface="Times New Roman" panose="02020603050405020304" pitchFamily="18" charset="0"/>
              </a:rPr>
              <a:t>Tools like Python’s </a:t>
            </a:r>
            <a:r>
              <a:rPr lang="en-US" sz="1300" kern="100" dirty="0" err="1">
                <a:effectLst/>
                <a:ea typeface="Aptos" panose="020B0004020202020204" pitchFamily="34" charset="0"/>
                <a:cs typeface="Times New Roman" panose="02020603050405020304" pitchFamily="18" charset="0"/>
              </a:rPr>
              <a:t>BeautifulSoup</a:t>
            </a:r>
            <a:r>
              <a:rPr lang="en-US" sz="1300" kern="100" dirty="0">
                <a:effectLst/>
                <a:ea typeface="Aptos" panose="020B0004020202020204" pitchFamily="34" charset="0"/>
                <a:cs typeface="Times New Roman" panose="02020603050405020304" pitchFamily="18" charset="0"/>
              </a:rPr>
              <a:t> and requests libraries were utilized to automate data retrieval.</a:t>
            </a:r>
          </a:p>
          <a:p>
            <a:pPr marR="0" indent="0" algn="just">
              <a:lnSpc>
                <a:spcPct val="107000"/>
              </a:lnSpc>
              <a:spcAft>
                <a:spcPts val="800"/>
              </a:spcAft>
              <a:buNone/>
            </a:pPr>
            <a:r>
              <a:rPr lang="en-US" sz="1300" b="1" kern="100" dirty="0">
                <a:effectLst/>
                <a:ea typeface="Aptos" panose="020B0004020202020204" pitchFamily="34" charset="0"/>
                <a:cs typeface="Times New Roman" panose="02020603050405020304" pitchFamily="18" charset="0"/>
              </a:rPr>
              <a:t>API Integration</a:t>
            </a:r>
            <a:r>
              <a:rPr lang="en-US" sz="1300" kern="100" dirty="0">
                <a:effectLst/>
                <a:ea typeface="Aptos" panose="020B0004020202020204" pitchFamily="34" charset="0"/>
                <a:cs typeface="Times New Roman" panose="02020603050405020304" pitchFamily="18" charset="0"/>
              </a:rPr>
              <a:t>:</a:t>
            </a:r>
          </a:p>
          <a:p>
            <a:pPr marR="0" indent="0" algn="just">
              <a:lnSpc>
                <a:spcPct val="107000"/>
              </a:lnSpc>
              <a:spcAft>
                <a:spcPts val="800"/>
              </a:spcAft>
              <a:buNone/>
            </a:pPr>
            <a:r>
              <a:rPr lang="en-US" sz="1300" kern="100" dirty="0">
                <a:effectLst/>
                <a:ea typeface="Aptos" panose="020B0004020202020204" pitchFamily="34" charset="0"/>
                <a:cs typeface="Times New Roman" panose="02020603050405020304" pitchFamily="18" charset="0"/>
              </a:rPr>
              <a:t>Supplemental data was fetched from APIs like the NASA Open API and SpaceX API to enrich features such as weather conditions, rocket types, and orbital parameters.</a:t>
            </a:r>
          </a:p>
          <a:p>
            <a:pPr marR="0" indent="0" algn="just">
              <a:lnSpc>
                <a:spcPct val="107000"/>
              </a:lnSpc>
              <a:spcAft>
                <a:spcPts val="800"/>
              </a:spcAft>
              <a:buNone/>
            </a:pPr>
            <a:r>
              <a:rPr lang="en-US" sz="1300" b="1" kern="100" dirty="0">
                <a:effectLst/>
                <a:ea typeface="Aptos" panose="020B0004020202020204" pitchFamily="34" charset="0"/>
                <a:cs typeface="Times New Roman" panose="02020603050405020304" pitchFamily="18" charset="0"/>
              </a:rPr>
              <a:t>Manual Data Curation</a:t>
            </a:r>
            <a:r>
              <a:rPr lang="en-US" sz="1300" kern="100" dirty="0">
                <a:effectLst/>
                <a:ea typeface="Aptos" panose="020B0004020202020204" pitchFamily="34" charset="0"/>
                <a:cs typeface="Times New Roman" panose="02020603050405020304" pitchFamily="18" charset="0"/>
              </a:rPr>
              <a:t>:</a:t>
            </a:r>
          </a:p>
          <a:p>
            <a:pPr marR="0" indent="0" algn="just">
              <a:lnSpc>
                <a:spcPct val="107000"/>
              </a:lnSpc>
              <a:spcAft>
                <a:spcPts val="800"/>
              </a:spcAft>
              <a:buNone/>
            </a:pPr>
            <a:r>
              <a:rPr lang="en-US" sz="1300" kern="100" dirty="0">
                <a:effectLst/>
                <a:ea typeface="Aptos" panose="020B0004020202020204" pitchFamily="34" charset="0"/>
                <a:cs typeface="Times New Roman" panose="02020603050405020304" pitchFamily="18" charset="0"/>
              </a:rPr>
              <a:t>Historical data points unavailable via automated means were manually curated by cross-referencing secondary sources like news articles and SpaceX press releases.</a:t>
            </a:r>
          </a:p>
          <a:p>
            <a:pPr marR="0" indent="0" algn="just">
              <a:lnSpc>
                <a:spcPct val="107000"/>
              </a:lnSpc>
              <a:spcAft>
                <a:spcPts val="800"/>
              </a:spcAft>
              <a:buNone/>
            </a:pPr>
            <a:r>
              <a:rPr lang="en-US" sz="1300" b="1" kern="100" dirty="0">
                <a:effectLst/>
                <a:ea typeface="Aptos" panose="020B0004020202020204" pitchFamily="34" charset="0"/>
                <a:cs typeface="Times New Roman" panose="02020603050405020304" pitchFamily="18" charset="0"/>
              </a:rPr>
              <a:t>Data Cleaning</a:t>
            </a:r>
            <a:r>
              <a:rPr lang="en-US" sz="1300" kern="100" dirty="0">
                <a:effectLst/>
                <a:ea typeface="Aptos" panose="020B0004020202020204" pitchFamily="34" charset="0"/>
                <a:cs typeface="Times New Roman" panose="02020603050405020304" pitchFamily="18" charset="0"/>
              </a:rPr>
              <a:t>:</a:t>
            </a:r>
          </a:p>
          <a:p>
            <a:pPr marR="0" indent="0" algn="just">
              <a:lnSpc>
                <a:spcPct val="107000"/>
              </a:lnSpc>
              <a:spcAft>
                <a:spcPts val="800"/>
              </a:spcAft>
              <a:buNone/>
            </a:pPr>
            <a:r>
              <a:rPr lang="en-US" sz="1300" kern="100" dirty="0">
                <a:effectLst/>
                <a:ea typeface="Aptos" panose="020B0004020202020204" pitchFamily="34" charset="0"/>
                <a:cs typeface="Times New Roman" panose="02020603050405020304" pitchFamily="18" charset="0"/>
              </a:rPr>
              <a:t>Redundant entries, missing values, and inconsistencies were addressed using Python's pandas library.</a:t>
            </a:r>
          </a:p>
          <a:p>
            <a:pPr marR="0" indent="0" algn="just">
              <a:lnSpc>
                <a:spcPct val="107000"/>
              </a:lnSpc>
              <a:spcAft>
                <a:spcPts val="800"/>
              </a:spcAft>
              <a:buNone/>
            </a:pPr>
            <a:r>
              <a:rPr lang="en-US" sz="1300" kern="100" dirty="0">
                <a:effectLst/>
                <a:ea typeface="Aptos" panose="020B0004020202020204" pitchFamily="34" charset="0"/>
                <a:cs typeface="Times New Roman" panose="02020603050405020304" pitchFamily="18" charset="0"/>
              </a:rPr>
              <a:t>Irrelevant columns were dropped to focus on factors influencing landing success.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515600"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kern="100" dirty="0">
                <a:effectLst/>
                <a:ea typeface="Aptos" panose="020B0004020202020204" pitchFamily="34" charset="0"/>
                <a:cs typeface="Times New Roman" panose="02020603050405020304" pitchFamily="18" charset="0"/>
              </a:rPr>
              <a:t>To collect data using SpaceX's REST API, first, identify the relevant endpoint (such as /launches, /rockets, or /payloads) and send a GET request to it. The API will return data in JSON format, which can be parsed to extract relevant details like launch names, dates, rocket information, and payload masses. After retrieving the data, handle any errors with retries if needed, and then process or store the data, for example by summing payload masses or storing launch information in a database. This process enables comprehensive analysis of SpaceX's missions and launches.</a:t>
            </a:r>
          </a:p>
          <a:p>
            <a:pPr marL="0" indent="0">
              <a:lnSpc>
                <a:spcPct val="100000"/>
              </a:lnSpc>
              <a:spcBef>
                <a:spcPts val="1400"/>
              </a:spcBef>
              <a:buNone/>
            </a:pPr>
            <a:endParaRPr lang="en-US" sz="1800" kern="100" dirty="0">
              <a:ea typeface="Aptos" panose="020B0004020202020204" pitchFamily="34" charset="0"/>
              <a:cs typeface="Times New Roman" panose="02020603050405020304" pitchFamily="18" charset="0"/>
            </a:endParaRPr>
          </a:p>
          <a:p>
            <a:pPr marL="0" indent="0">
              <a:lnSpc>
                <a:spcPct val="100000"/>
              </a:lnSpc>
              <a:spcBef>
                <a:spcPts val="1400"/>
              </a:spcBef>
              <a:buNone/>
            </a:pPr>
            <a:r>
              <a:rPr lang="en-US" sz="1800" kern="100" dirty="0">
                <a:effectLst/>
                <a:ea typeface="Aptos" panose="020B0004020202020204" pitchFamily="34" charset="0"/>
                <a:cs typeface="Times New Roman" panose="02020603050405020304" pitchFamily="18" charset="0"/>
              </a:rPr>
              <a:t>GITHUB LINK: </a:t>
            </a:r>
          </a:p>
          <a:p>
            <a:pPr marL="0" indent="0">
              <a:lnSpc>
                <a:spcPct val="100000"/>
              </a:lnSpc>
              <a:spcBef>
                <a:spcPts val="1400"/>
              </a:spcBef>
              <a:buNone/>
            </a:pPr>
            <a:r>
              <a:rPr lang="en-US" sz="1800" b="1" kern="100" dirty="0">
                <a:effectLst/>
                <a:ea typeface="Aptos" panose="020B0004020202020204" pitchFamily="34" charset="0"/>
                <a:cs typeface="Times New Roman" panose="02020603050405020304" pitchFamily="18" charset="0"/>
              </a:rPr>
              <a:t>https://github.com/priya-ganna/IBM-Data-Science-Series-10-Capstone.git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23333" y="1392500"/>
            <a:ext cx="7137400" cy="5034712"/>
          </a:xfrm>
          <a:prstGeom prst="rect">
            <a:avLst/>
          </a:prstGeom>
        </p:spPr>
        <p:txBody>
          <a:bodyPr lIns="91440" tIns="45720" rIns="91440" bIns="45720" anchor="t">
            <a:noAutofit/>
          </a:bodyPr>
          <a:lstStyle/>
          <a:p>
            <a:pPr marL="0" indent="0" algn="just">
              <a:lnSpc>
                <a:spcPct val="100000"/>
              </a:lnSpc>
              <a:spcBef>
                <a:spcPts val="1400"/>
              </a:spcBef>
              <a:buNone/>
            </a:pPr>
            <a:r>
              <a:rPr lang="en-US" sz="1600" b="1" dirty="0"/>
              <a:t>Key Phases:</a:t>
            </a:r>
          </a:p>
          <a:p>
            <a:pPr algn="just">
              <a:buFont typeface="+mj-lt"/>
              <a:buAutoNum type="arabicPeriod"/>
            </a:pPr>
            <a:r>
              <a:rPr lang="en-US" sz="1600" b="1" dirty="0"/>
              <a:t>Target Website</a:t>
            </a:r>
            <a:r>
              <a:rPr lang="en-US" sz="1600" dirty="0"/>
              <a:t>: Identify the website to scrape data from.</a:t>
            </a:r>
          </a:p>
          <a:p>
            <a:pPr algn="just">
              <a:buFont typeface="+mj-lt"/>
              <a:buAutoNum type="arabicPeriod"/>
            </a:pPr>
            <a:r>
              <a:rPr lang="en-US" sz="1600" b="1" dirty="0"/>
              <a:t>Inspect Structure</a:t>
            </a:r>
            <a:r>
              <a:rPr lang="en-US" sz="1600" dirty="0"/>
              <a:t>: Inspect and understand the HTML structure using Developer Tools.</a:t>
            </a:r>
          </a:p>
          <a:p>
            <a:pPr algn="just">
              <a:buFont typeface="+mj-lt"/>
              <a:buAutoNum type="arabicPeriod"/>
            </a:pPr>
            <a:r>
              <a:rPr lang="en-US" sz="1600" b="1" dirty="0"/>
              <a:t>Send Request</a:t>
            </a:r>
            <a:r>
              <a:rPr lang="en-US" sz="1600" dirty="0"/>
              <a:t>: Make a GET request to retrieve the website’s HTML content.</a:t>
            </a:r>
          </a:p>
          <a:p>
            <a:pPr algn="just">
              <a:buFont typeface="+mj-lt"/>
              <a:buAutoNum type="arabicPeriod"/>
            </a:pPr>
            <a:r>
              <a:rPr lang="en-US" sz="1600" b="1" dirty="0"/>
              <a:t>Parse HTML</a:t>
            </a:r>
            <a:r>
              <a:rPr lang="en-US" sz="1600" dirty="0"/>
              <a:t>: Use a parser to read and analyze the raw HTML response.</a:t>
            </a:r>
          </a:p>
          <a:p>
            <a:pPr algn="just">
              <a:buFont typeface="+mj-lt"/>
              <a:buAutoNum type="arabicPeriod"/>
            </a:pPr>
            <a:r>
              <a:rPr lang="en-US" sz="1600" b="1" dirty="0"/>
              <a:t>Extract Data</a:t>
            </a:r>
            <a:r>
              <a:rPr lang="en-US" sz="1600" dirty="0"/>
              <a:t>: Pull out specific data points using HTML tags and attributes.</a:t>
            </a:r>
          </a:p>
          <a:p>
            <a:pPr algn="just">
              <a:buFont typeface="+mj-lt"/>
              <a:buAutoNum type="arabicPeriod"/>
            </a:pPr>
            <a:r>
              <a:rPr lang="en-US" sz="1600" b="1" dirty="0"/>
              <a:t>Store Data</a:t>
            </a:r>
            <a:r>
              <a:rPr lang="en-US" sz="1600" dirty="0"/>
              <a:t>: Store the extracted data in a preferred format, such as CSV or JSON.</a:t>
            </a:r>
          </a:p>
          <a:p>
            <a:pPr algn="just">
              <a:buFont typeface="+mj-lt"/>
              <a:buAutoNum type="arabicPeriod"/>
            </a:pPr>
            <a:r>
              <a:rPr lang="en-US" sz="1600" b="1" dirty="0"/>
              <a:t>Error Handling</a:t>
            </a:r>
            <a:r>
              <a:rPr lang="en-US" sz="1600" dirty="0"/>
              <a:t>: Ensure smooth operation with retries and rate limiting.</a:t>
            </a:r>
          </a:p>
          <a:p>
            <a:pPr algn="just">
              <a:buFont typeface="+mj-lt"/>
              <a:buAutoNum type="arabicPeriod"/>
            </a:pPr>
            <a:r>
              <a:rPr lang="en-US" sz="1600" b="1" dirty="0"/>
              <a:t>Automate &amp; Repeat</a:t>
            </a:r>
            <a:r>
              <a:rPr lang="en-US" sz="1600" dirty="0"/>
              <a:t>: Schedule your scraping tasks for periodic updates.</a:t>
            </a:r>
          </a:p>
          <a:p>
            <a:pPr marL="0" indent="0" algn="just">
              <a:lnSpc>
                <a:spcPct val="100000"/>
              </a:lnSpc>
              <a:spcBef>
                <a:spcPts val="1400"/>
              </a:spcBef>
              <a:buNone/>
            </a:pPr>
            <a:endParaRPr lang="en-US" sz="1600" kern="100" dirty="0">
              <a:effectLst/>
              <a:ea typeface="Aptos" panose="020B0004020202020204" pitchFamily="34" charset="0"/>
              <a:cs typeface="Times New Roman" panose="02020603050405020304" pitchFamily="18" charset="0"/>
            </a:endParaRPr>
          </a:p>
          <a:p>
            <a:pPr marL="0" indent="0" algn="just">
              <a:lnSpc>
                <a:spcPct val="100000"/>
              </a:lnSpc>
              <a:spcBef>
                <a:spcPts val="1400"/>
              </a:spcBef>
              <a:buNone/>
            </a:pPr>
            <a:r>
              <a:rPr lang="en-US" sz="1600" kern="100" dirty="0">
                <a:effectLst/>
                <a:ea typeface="Aptos" panose="020B0004020202020204" pitchFamily="34" charset="0"/>
                <a:cs typeface="Times New Roman" panose="02020603050405020304" pitchFamily="18" charset="0"/>
              </a:rPr>
              <a:t>GITHUB LINK: </a:t>
            </a:r>
          </a:p>
          <a:p>
            <a:pPr marL="0" indent="0" algn="just">
              <a:lnSpc>
                <a:spcPct val="100000"/>
              </a:lnSpc>
              <a:spcBef>
                <a:spcPts val="1400"/>
              </a:spcBef>
              <a:buNone/>
            </a:pPr>
            <a:r>
              <a:rPr lang="en-US" sz="1600" b="1" kern="100" dirty="0">
                <a:effectLst/>
                <a:ea typeface="Aptos" panose="020B0004020202020204" pitchFamily="34" charset="0"/>
                <a:cs typeface="Times New Roman" panose="02020603050405020304" pitchFamily="18" charset="0"/>
              </a:rPr>
              <a:t>https://github.com/priya-ganna/IBM-Data-Science-Series-10-Capstone.git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07110714-CB89-0233-FA77-97C76E1074F7}"/>
              </a:ext>
            </a:extLst>
          </p:cNvPr>
          <p:cNvSpPr txBox="1"/>
          <p:nvPr/>
        </p:nvSpPr>
        <p:spPr>
          <a:xfrm>
            <a:off x="7560733" y="1417433"/>
            <a:ext cx="3826933" cy="5170646"/>
          </a:xfrm>
          <a:prstGeom prst="rect">
            <a:avLst/>
          </a:prstGeom>
          <a:noFill/>
        </p:spPr>
        <p:txBody>
          <a:bodyPr wrap="square" rtlCol="0">
            <a:spAutoFit/>
          </a:bodyPr>
          <a:lstStyle/>
          <a:p>
            <a:r>
              <a:rPr lang="en-US" sz="1500" b="1" dirty="0"/>
              <a:t>Flowchart:</a:t>
            </a:r>
          </a:p>
          <a:p>
            <a:r>
              <a:rPr lang="en-US" sz="1500" dirty="0"/>
              <a:t>Start</a:t>
            </a:r>
          </a:p>
          <a:p>
            <a:r>
              <a:rPr lang="en-US" sz="1500" dirty="0"/>
              <a:t>  ↓</a:t>
            </a:r>
          </a:p>
          <a:p>
            <a:r>
              <a:rPr lang="en-US" sz="1500" dirty="0"/>
              <a:t>Identify Target Website URL (e.g., "https://example.com")</a:t>
            </a:r>
          </a:p>
          <a:p>
            <a:r>
              <a:rPr lang="en-US" sz="1500" dirty="0"/>
              <a:t>  ↓</a:t>
            </a:r>
          </a:p>
          <a:p>
            <a:r>
              <a:rPr lang="en-US" sz="1500" dirty="0"/>
              <a:t>Inspect Website HTML Structure (Find Elements)</a:t>
            </a:r>
          </a:p>
          <a:p>
            <a:r>
              <a:rPr lang="en-US" sz="1500" dirty="0"/>
              <a:t>  ↓</a:t>
            </a:r>
          </a:p>
          <a:p>
            <a:r>
              <a:rPr lang="en-US" sz="1500" dirty="0"/>
              <a:t>Send HTTP Request (GET request)</a:t>
            </a:r>
          </a:p>
          <a:p>
            <a:r>
              <a:rPr lang="en-US" sz="1500" dirty="0"/>
              <a:t>  ↓</a:t>
            </a:r>
          </a:p>
          <a:p>
            <a:r>
              <a:rPr lang="en-US" sz="1500" dirty="0"/>
              <a:t>Parse HTML Response (</a:t>
            </a:r>
            <a:r>
              <a:rPr lang="en-US" sz="1500" dirty="0" err="1"/>
              <a:t>BeautifulSoup</a:t>
            </a:r>
            <a:r>
              <a:rPr lang="en-US" sz="1500" dirty="0"/>
              <a:t>, </a:t>
            </a:r>
            <a:r>
              <a:rPr lang="en-US" sz="1500" dirty="0" err="1"/>
              <a:t>lxml</a:t>
            </a:r>
            <a:r>
              <a:rPr lang="en-US" sz="1500" dirty="0"/>
              <a:t>)</a:t>
            </a:r>
          </a:p>
          <a:p>
            <a:r>
              <a:rPr lang="en-US" sz="1500" dirty="0"/>
              <a:t>  ↓</a:t>
            </a:r>
          </a:p>
          <a:p>
            <a:r>
              <a:rPr lang="en-US" sz="1500" dirty="0"/>
              <a:t>Extract Desired Data (e.g., titles, prices)</a:t>
            </a:r>
          </a:p>
          <a:p>
            <a:r>
              <a:rPr lang="en-US" sz="1500" dirty="0"/>
              <a:t>  ↓</a:t>
            </a:r>
          </a:p>
          <a:p>
            <a:r>
              <a:rPr lang="en-US" sz="1500" dirty="0"/>
              <a:t>Store Data (e.g., Save to CSV, Database)</a:t>
            </a:r>
          </a:p>
          <a:p>
            <a:r>
              <a:rPr lang="en-US" sz="1500" dirty="0"/>
              <a:t>  ↓</a:t>
            </a:r>
          </a:p>
          <a:p>
            <a:r>
              <a:rPr lang="en-US" sz="1500" dirty="0"/>
              <a:t>Handle Errors, Add Delays (If Required)</a:t>
            </a:r>
          </a:p>
          <a:p>
            <a:r>
              <a:rPr lang="en-US" sz="1500" dirty="0"/>
              <a:t>  ↓</a:t>
            </a:r>
          </a:p>
          <a:p>
            <a:r>
              <a:rPr lang="en-US" sz="1500" dirty="0"/>
              <a:t>Regularly Scrape (Schedule Automation)</a:t>
            </a:r>
          </a:p>
          <a:p>
            <a:r>
              <a:rPr lang="en-US" sz="1500" dirty="0"/>
              <a:t>  ↓</a:t>
            </a:r>
          </a:p>
          <a:p>
            <a:r>
              <a:rPr lang="en-US" sz="1500" dirty="0"/>
              <a:t>End</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306</TotalTime>
  <Words>4048</Words>
  <Application>Microsoft Office PowerPoint</Application>
  <PresentationFormat>Widescreen</PresentationFormat>
  <Paragraphs>288</Paragraphs>
  <Slides>47</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Aptos</vt:lpstr>
      <vt:lpstr>Arial</vt:lpstr>
      <vt:lpstr>Calibri</vt:lpstr>
      <vt:lpstr>IBM Plex Mono SemiBold</vt:lpstr>
      <vt:lpstr>Symbol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Priyanka Gannavarapu</cp:lastModifiedBy>
  <cp:revision>262</cp:revision>
  <dcterms:created xsi:type="dcterms:W3CDTF">2021-04-29T18:58:34Z</dcterms:created>
  <dcterms:modified xsi:type="dcterms:W3CDTF">2025-01-08T22:35:37Z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